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4" r:id="rId8"/>
    <p:sldId id="262" r:id="rId9"/>
    <p:sldId id="269" r:id="rId10"/>
    <p:sldId id="268" r:id="rId11"/>
    <p:sldId id="265" r:id="rId12"/>
    <p:sldId id="270" r:id="rId13"/>
    <p:sldId id="271" r:id="rId14"/>
    <p:sldId id="266" r:id="rId15"/>
    <p:sldId id="274" r:id="rId16"/>
    <p:sldId id="278" r:id="rId17"/>
    <p:sldId id="276" r:id="rId18"/>
    <p:sldId id="275" r:id="rId19"/>
    <p:sldId id="283" r:id="rId20"/>
    <p:sldId id="267" r:id="rId21"/>
    <p:sldId id="280" r:id="rId22"/>
    <p:sldId id="284" r:id="rId23"/>
    <p:sldId id="281" r:id="rId24"/>
    <p:sldId id="285" r:id="rId25"/>
    <p:sldId id="286" r:id="rId26"/>
    <p:sldId id="282" r:id="rId27"/>
    <p:sldId id="277" r:id="rId28"/>
    <p:sldId id="273" r:id="rId29"/>
    <p:sldId id="287" r:id="rId30"/>
    <p:sldId id="279" r:id="rId31"/>
    <p:sldId id="272" r:id="rId32"/>
    <p:sldId id="288" r:id="rId33"/>
    <p:sldId id="290" r:id="rId34"/>
    <p:sldId id="291" r:id="rId35"/>
    <p:sldId id="294" r:id="rId36"/>
    <p:sldId id="293" r:id="rId37"/>
    <p:sldId id="289" r:id="rId38"/>
    <p:sldId id="295" r:id="rId39"/>
    <p:sldId id="296" r:id="rId40"/>
    <p:sldId id="298" r:id="rId41"/>
    <p:sldId id="299" r:id="rId42"/>
    <p:sldId id="301" r:id="rId43"/>
    <p:sldId id="302" r:id="rId44"/>
    <p:sldId id="259" r:id="rId45"/>
    <p:sldId id="297" r:id="rId46"/>
    <p:sldId id="305" r:id="rId47"/>
    <p:sldId id="303" r:id="rId48"/>
    <p:sldId id="306" r:id="rId49"/>
    <p:sldId id="304" r:id="rId50"/>
    <p:sldId id="31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0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ILSVRC Top-5 Validation Error %</a:t>
            </a:r>
            <a:endParaRPr lang="en-IN" sz="15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c:rich>
      </c:tx>
      <c:layout>
        <c:manualLayout>
          <c:xMode val="edge"/>
          <c:yMode val="edge"/>
          <c:x val="0.3234958601655934"/>
          <c:y val="2.7963874857256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SPP 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ZFNet</c:v>
                </c:pt>
                <c:pt idx="1">
                  <c:v>AlexNet</c:v>
                </c:pt>
                <c:pt idx="2">
                  <c:v>OverFeat - 5</c:v>
                </c:pt>
                <c:pt idx="3">
                  <c:v>OverFeat - 5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14.76</c:v>
                </c:pt>
                <c:pt idx="1">
                  <c:v>13.92</c:v>
                </c:pt>
                <c:pt idx="2">
                  <c:v>13.52</c:v>
                </c:pt>
                <c:pt idx="3">
                  <c:v>11.97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09-40B6-9A38-FC26048E38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 Level Pooling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ZFNet</c:v>
                </c:pt>
                <c:pt idx="1">
                  <c:v>AlexNet</c:v>
                </c:pt>
                <c:pt idx="2">
                  <c:v>OverFeat - 5</c:v>
                </c:pt>
                <c:pt idx="3">
                  <c:v>OverFeat - 5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14.14</c:v>
                </c:pt>
                <c:pt idx="1">
                  <c:v>13.544</c:v>
                </c:pt>
                <c:pt idx="2">
                  <c:v>12.8</c:v>
                </c:pt>
                <c:pt idx="3">
                  <c:v>11.12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09-40B6-9A38-FC26048E38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Multi Size Training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ZFNet</c:v>
                </c:pt>
                <c:pt idx="1">
                  <c:v>AlexNet</c:v>
                </c:pt>
                <c:pt idx="2">
                  <c:v>OverFeat - 5</c:v>
                </c:pt>
                <c:pt idx="3">
                  <c:v>OverFeat - 5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13.36</c:v>
                </c:pt>
                <c:pt idx="1">
                  <c:v>13.33</c:v>
                </c:pt>
                <c:pt idx="2">
                  <c:v>12.33</c:v>
                </c:pt>
                <c:pt idx="3">
                  <c:v>10.95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09-40B6-9A38-FC26048E38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2062767"/>
        <c:axId val="1930899279"/>
      </c:lineChart>
      <c:catAx>
        <c:axId val="210206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899279"/>
        <c:crosses val="autoZero"/>
        <c:auto val="1"/>
        <c:lblAlgn val="ctr"/>
        <c:lblOffset val="100"/>
        <c:noMultiLvlLbl val="0"/>
      </c:catAx>
      <c:valAx>
        <c:axId val="1930899279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8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062767"/>
        <c:crosses val="autoZero"/>
        <c:crossBetween val="between"/>
        <c:majorUnit val="1"/>
        <c:minorUnit val="0.2"/>
      </c:valAx>
      <c:spPr>
        <a:solidFill>
          <a:schemeClr val="bg1"/>
        </a:solidFill>
        <a:ln>
          <a:solidFill>
            <a:schemeClr val="tx1">
              <a:lumMod val="7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73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63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5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51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97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67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49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02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77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26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85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62D27-FAFF-4A74-A481-B41EAD1D2DC7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09B3E-0CF6-417C-AA67-4D08D7B16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54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5A892E-F2C7-4C38-B256-40E7ADC5FA39}"/>
              </a:ext>
            </a:extLst>
          </p:cNvPr>
          <p:cNvSpPr txBox="1"/>
          <p:nvPr/>
        </p:nvSpPr>
        <p:spPr>
          <a:xfrm>
            <a:off x="2628605" y="2982724"/>
            <a:ext cx="61196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</a:p>
          <a:p>
            <a:pPr algn="ctr"/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SPPNET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&amp; 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Fast RCNN</a:t>
            </a:r>
            <a:endParaRPr lang="en-IN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84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20">
            <a:extLst>
              <a:ext uri="{FF2B5EF4-FFF2-40B4-BE49-F238E27FC236}">
                <a16:creationId xmlns:a16="http://schemas.microsoft.com/office/drawing/2014/main" id="{A0DAF128-29EC-4A70-AE88-FE3273D3D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176800"/>
              </p:ext>
            </p:extLst>
          </p:nvPr>
        </p:nvGraphicFramePr>
        <p:xfrm>
          <a:off x="719232" y="5133158"/>
          <a:ext cx="812800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048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39" name="Table 20">
            <a:extLst>
              <a:ext uri="{FF2B5EF4-FFF2-40B4-BE49-F238E27FC236}">
                <a16:creationId xmlns:a16="http://schemas.microsoft.com/office/drawing/2014/main" id="{CCE14A34-6404-44F4-BFA4-5694FD224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962247"/>
              </p:ext>
            </p:extLst>
          </p:nvPr>
        </p:nvGraphicFramePr>
        <p:xfrm>
          <a:off x="556708" y="5343357"/>
          <a:ext cx="812800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048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E72D07-1278-452D-95B8-117E002035E2}"/>
              </a:ext>
            </a:extLst>
          </p:cNvPr>
          <p:cNvSpPr txBox="1"/>
          <p:nvPr/>
        </p:nvSpPr>
        <p:spPr>
          <a:xfrm>
            <a:off x="3047163" y="0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? - 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9D273-9C1C-4621-857D-66E85ADF56FD}"/>
              </a:ext>
            </a:extLst>
          </p:cNvPr>
          <p:cNvSpPr txBox="1"/>
          <p:nvPr/>
        </p:nvSpPr>
        <p:spPr>
          <a:xfrm>
            <a:off x="4432300" y="595884"/>
            <a:ext cx="3327400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Spatial Pyramid Matching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4CC83-B28E-4244-9874-7DDA56D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1" y="1057822"/>
            <a:ext cx="7009200" cy="3884488"/>
          </a:xfrm>
          <a:prstGeom prst="rect">
            <a:avLst/>
          </a:prstGeom>
        </p:spPr>
      </p:pic>
      <p:graphicFrame>
        <p:nvGraphicFramePr>
          <p:cNvPr id="10" name="Table 90">
            <a:extLst>
              <a:ext uri="{FF2B5EF4-FFF2-40B4-BE49-F238E27FC236}">
                <a16:creationId xmlns:a16="http://schemas.microsoft.com/office/drawing/2014/main" id="{E66D1E63-1459-4494-AA22-8AB230B8B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89333"/>
              </p:ext>
            </p:extLst>
          </p:nvPr>
        </p:nvGraphicFramePr>
        <p:xfrm>
          <a:off x="9880628" y="910583"/>
          <a:ext cx="2006806" cy="2394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467">
                  <a:extLst>
                    <a:ext uri="{9D8B030D-6E8A-4147-A177-3AD203B41FA5}">
                      <a16:colId xmlns:a16="http://schemas.microsoft.com/office/drawing/2014/main" val="2402540581"/>
                    </a:ext>
                  </a:extLst>
                </a:gridCol>
                <a:gridCol w="460706">
                  <a:extLst>
                    <a:ext uri="{9D8B030D-6E8A-4147-A177-3AD203B41FA5}">
                      <a16:colId xmlns:a16="http://schemas.microsoft.com/office/drawing/2014/main" val="2394645205"/>
                    </a:ext>
                  </a:extLst>
                </a:gridCol>
                <a:gridCol w="659633">
                  <a:extLst>
                    <a:ext uri="{9D8B030D-6E8A-4147-A177-3AD203B41FA5}">
                      <a16:colId xmlns:a16="http://schemas.microsoft.com/office/drawing/2014/main" val="1670599541"/>
                    </a:ext>
                  </a:extLst>
                </a:gridCol>
              </a:tblGrid>
              <a:tr h="47266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Codebook</a:t>
                      </a:r>
                      <a:endParaRPr lang="en-IN" sz="12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Bin</a:t>
                      </a:r>
                      <a:endParaRPr lang="en-IN" sz="12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Count</a:t>
                      </a:r>
                      <a:endParaRPr lang="en-IN" sz="12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96163"/>
                  </a:ext>
                </a:extLst>
              </a:tr>
              <a:tr h="64062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blipFill dpi="0" rotWithShape="1">
                      <a:blip r:embed="rId3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777754"/>
                  </a:ext>
                </a:extLst>
              </a:tr>
              <a:tr h="640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>
                    <a:blipFill dpi="0" rotWithShape="1">
                      <a:blip r:embed="rId4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22499"/>
                  </a:ext>
                </a:extLst>
              </a:tr>
              <a:tr h="640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244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A08931-FE22-4767-ACCB-A13DB9CAFB74}"/>
              </a:ext>
            </a:extLst>
          </p:cNvPr>
          <p:cNvSpPr txBox="1"/>
          <p:nvPr/>
        </p:nvSpPr>
        <p:spPr>
          <a:xfrm>
            <a:off x="7895821" y="1590139"/>
            <a:ext cx="138178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Number of Unique Features</a:t>
            </a:r>
            <a:endParaRPr lang="en-IN" sz="13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112CFF2-C17D-4274-967C-C52C9B8DB480}"/>
              </a:ext>
            </a:extLst>
          </p:cNvPr>
          <p:cNvCxnSpPr>
            <a:cxnSpLocks/>
          </p:cNvCxnSpPr>
          <p:nvPr/>
        </p:nvCxnSpPr>
        <p:spPr>
          <a:xfrm flipV="1">
            <a:off x="9053614" y="1104635"/>
            <a:ext cx="827016" cy="694373"/>
          </a:xfrm>
          <a:prstGeom prst="curvedConnector3">
            <a:avLst>
              <a:gd name="adj1" fmla="val 50000"/>
            </a:avLst>
          </a:prstGeom>
          <a:ln w="9525">
            <a:solidFill>
              <a:schemeClr val="accent5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5B4A2F-11E7-482B-8EDE-30EAE4625231}"/>
              </a:ext>
            </a:extLst>
          </p:cNvPr>
          <p:cNvSpPr txBox="1"/>
          <p:nvPr/>
        </p:nvSpPr>
        <p:spPr>
          <a:xfrm>
            <a:off x="5713992" y="4653243"/>
            <a:ext cx="526106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 x 4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0C0B0-77BF-484C-9BD5-B9A1E37643CB}"/>
              </a:ext>
            </a:extLst>
          </p:cNvPr>
          <p:cNvSpPr txBox="1"/>
          <p:nvPr/>
        </p:nvSpPr>
        <p:spPr>
          <a:xfrm>
            <a:off x="3373560" y="4630397"/>
            <a:ext cx="526106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 x 2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C11400-4708-457B-839B-BC7208A9D0D0}"/>
              </a:ext>
            </a:extLst>
          </p:cNvPr>
          <p:cNvSpPr txBox="1"/>
          <p:nvPr/>
        </p:nvSpPr>
        <p:spPr>
          <a:xfrm>
            <a:off x="1033128" y="4653244"/>
            <a:ext cx="526106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x 1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29425A9-5F09-42CD-BF1A-D61FCDC4F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63920"/>
              </p:ext>
            </p:extLst>
          </p:nvPr>
        </p:nvGraphicFramePr>
        <p:xfrm>
          <a:off x="425618" y="5642914"/>
          <a:ext cx="812800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048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D3B3B5-F203-45EF-8976-29A5C0BF52F4}"/>
              </a:ext>
            </a:extLst>
          </p:cNvPr>
          <p:cNvCxnSpPr>
            <a:cxnSpLocks/>
          </p:cNvCxnSpPr>
          <p:nvPr/>
        </p:nvCxnSpPr>
        <p:spPr>
          <a:xfrm>
            <a:off x="807456" y="5642914"/>
            <a:ext cx="0" cy="47646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C9A0C6-A811-40BB-A627-83DF3CA8DE60}"/>
              </a:ext>
            </a:extLst>
          </p:cNvPr>
          <p:cNvCxnSpPr>
            <a:cxnSpLocks/>
          </p:cNvCxnSpPr>
          <p:nvPr/>
        </p:nvCxnSpPr>
        <p:spPr>
          <a:xfrm>
            <a:off x="2348361" y="5642914"/>
            <a:ext cx="0" cy="47646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EBA238-17EA-46D2-A09F-50B366DEC33B}"/>
              </a:ext>
            </a:extLst>
          </p:cNvPr>
          <p:cNvSpPr txBox="1"/>
          <p:nvPr/>
        </p:nvSpPr>
        <p:spPr>
          <a:xfrm>
            <a:off x="9053614" y="5515369"/>
            <a:ext cx="717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X  3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492F6-DBCE-4512-8996-581310DD0C8D}"/>
              </a:ext>
            </a:extLst>
          </p:cNvPr>
          <p:cNvSpPr txBox="1"/>
          <p:nvPr/>
        </p:nvSpPr>
        <p:spPr>
          <a:xfrm>
            <a:off x="4663741" y="6349754"/>
            <a:ext cx="717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</a:t>
            </a:r>
            <a:endParaRPr lang="en-IN" sz="1800" dirty="0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5255A9DA-1EA1-4354-A384-506D0C5134D3}"/>
              </a:ext>
            </a:extLst>
          </p:cNvPr>
          <p:cNvSpPr/>
          <p:nvPr/>
        </p:nvSpPr>
        <p:spPr>
          <a:xfrm rot="5400000" flipH="1">
            <a:off x="4359228" y="2294314"/>
            <a:ext cx="369331" cy="8019463"/>
          </a:xfrm>
          <a:prstGeom prst="leftBrac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8E46A5-26E0-4AE5-9A40-700E3C1B4589}"/>
              </a:ext>
            </a:extLst>
          </p:cNvPr>
          <p:cNvSpPr txBox="1"/>
          <p:nvPr/>
        </p:nvSpPr>
        <p:spPr>
          <a:xfrm>
            <a:off x="4542277" y="6679560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chemeClr val="tx1">
                    <a:lumMod val="65000"/>
                  </a:schemeClr>
                </a:solidFill>
              </a:rPr>
              <a:t>Credit: https://ieeexplore.ieee.org/abstract/document/1641019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1F292D-4827-4C1C-843E-FA9077A4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EE92C-E660-47BD-B9E4-3F003AC89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2"/>
          <a:stretch/>
        </p:blipFill>
        <p:spPr>
          <a:xfrm>
            <a:off x="1632155" y="592726"/>
            <a:ext cx="5970134" cy="2106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FCBD4E-84F7-4653-9AA3-9A061BEAAE73}"/>
              </a:ext>
            </a:extLst>
          </p:cNvPr>
          <p:cNvSpPr/>
          <p:nvPr/>
        </p:nvSpPr>
        <p:spPr>
          <a:xfrm>
            <a:off x="1722959" y="3441965"/>
            <a:ext cx="2292848" cy="2316480"/>
          </a:xfrm>
          <a:prstGeom prst="rect">
            <a:avLst/>
          </a:prstGeom>
          <a:noFill/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EE6E5-99F8-4AF8-BB8C-E1E6DEE46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96" y="4080771"/>
            <a:ext cx="257211" cy="238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1F3DD2-B321-4083-8EE8-B48F6C1EF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03" y="4042665"/>
            <a:ext cx="314369" cy="276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F764B-F8EC-4DC3-9CA5-2BD2203DA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670" y="4090297"/>
            <a:ext cx="266737" cy="228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6CE0B-179C-4165-9DAD-B6E051CD1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070" y="4242697"/>
            <a:ext cx="266737" cy="2286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F20B27-4BA9-47BA-B3EE-A372B5920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038" y="5268866"/>
            <a:ext cx="266737" cy="2286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FF80DB-2365-497B-9D58-01C98840D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2" y="3945301"/>
            <a:ext cx="314369" cy="276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73D6EC-0788-48EC-87F0-03CDF8B3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86" y="3761368"/>
            <a:ext cx="314369" cy="2762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1B5BAA-C012-4241-9EDA-D3202353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63" y="4938004"/>
            <a:ext cx="314369" cy="2762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D48030-B85A-47EC-94AA-7BA7170D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664" y="3642289"/>
            <a:ext cx="257211" cy="2381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511380-F09C-4122-A83A-6C0D3BF74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32" y="4733770"/>
            <a:ext cx="257211" cy="2381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A3430C-A88E-409A-9BF3-E5B912DF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070" y="5110331"/>
            <a:ext cx="257211" cy="2381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D7330D-F1FE-4F49-9B49-18D3FD11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685" y="5038666"/>
            <a:ext cx="257211" cy="2381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5139D6-6381-4F04-BFF5-5E217E9D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129" y="3580660"/>
            <a:ext cx="257211" cy="2381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6C88C1-8E88-4952-AA44-BB1A15F01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666" y="5435971"/>
            <a:ext cx="266737" cy="2286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EAC857-4DD5-4833-BAC4-BE3834D32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029" y="5412258"/>
            <a:ext cx="266737" cy="2286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877CFF1-E200-49B0-872A-B1C343351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667" y="3694564"/>
            <a:ext cx="266737" cy="2286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C27B67C-9668-42B8-8CFA-67895A8B9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418" y="5376595"/>
            <a:ext cx="266737" cy="2286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1DCB3D-04D3-4332-9F46-6FD29664D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52" y="4359657"/>
            <a:ext cx="314369" cy="2762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1BAC9F6-ADB6-41F7-9AA7-304382DC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885" y="4504846"/>
            <a:ext cx="314369" cy="2762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30437B-A4CF-4D10-A63C-78F6C847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186" y="4774013"/>
            <a:ext cx="314369" cy="2762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80C00E-516F-42CE-891E-07A566944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112" y="4342994"/>
            <a:ext cx="314369" cy="27626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2AD3F83-C786-4702-81BE-EDE3617E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27" y="4319277"/>
            <a:ext cx="257211" cy="23815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3DDBC28-F146-4286-93B5-3A3E0C44DE06}"/>
              </a:ext>
            </a:extLst>
          </p:cNvPr>
          <p:cNvSpPr/>
          <p:nvPr/>
        </p:nvSpPr>
        <p:spPr>
          <a:xfrm>
            <a:off x="4325132" y="3441965"/>
            <a:ext cx="2292848" cy="2316480"/>
          </a:xfrm>
          <a:prstGeom prst="rect">
            <a:avLst/>
          </a:prstGeom>
          <a:noFill/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86E38F7-60CB-4634-9E94-17D002F0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469" y="4080771"/>
            <a:ext cx="257211" cy="23815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58F44B6-2919-4061-A23E-03BCD1C05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576" y="4042665"/>
            <a:ext cx="314369" cy="27626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7B0359A-261A-4049-917B-24274F797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843" y="4090297"/>
            <a:ext cx="266737" cy="2286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4136C29-FA9F-4B57-9BF2-008D99AFD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243" y="4242697"/>
            <a:ext cx="266737" cy="22863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44C5606-E7BD-4A0C-9BA0-563F9B526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211" y="5268866"/>
            <a:ext cx="266737" cy="2286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7CE176D-BD14-4082-BAB0-107F51F9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945" y="3945301"/>
            <a:ext cx="314369" cy="27626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8EF11D3-8FAF-489C-82BD-31D66348A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359" y="3761368"/>
            <a:ext cx="314369" cy="2762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51F885B-C654-43C7-AC5D-A7A30127A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536" y="4938004"/>
            <a:ext cx="314369" cy="27626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28E746B-9BC9-4497-B887-87638E72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7" y="3642289"/>
            <a:ext cx="257211" cy="2381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1D2C25-5504-4C88-BFBC-6FF683ED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05" y="4733770"/>
            <a:ext cx="257211" cy="23815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6D70C60-2EEA-4678-B786-59CC163B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43" y="5110331"/>
            <a:ext cx="257211" cy="23815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4BC01D0-60EB-41A5-ACC2-C864033C3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58" y="5038666"/>
            <a:ext cx="257211" cy="2381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9106ABB-1E39-433F-B82E-012DA2E9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302" y="3580660"/>
            <a:ext cx="257211" cy="23815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EB4EB21-6BB1-4593-99C6-E2AC2F826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839" y="5435971"/>
            <a:ext cx="266737" cy="22863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3DEB0AB-AF83-46C1-BF0F-9A34724F9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02" y="5412258"/>
            <a:ext cx="266737" cy="22863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EABCD2C-D4AD-4AF9-9838-EB7E09A8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840" y="3694564"/>
            <a:ext cx="266737" cy="22863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E8324ED-BE8F-4F91-AF08-C60ADC35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591" y="5376595"/>
            <a:ext cx="266737" cy="22863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AF0631A-904A-40A0-A492-39359D9C7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325" y="4359657"/>
            <a:ext cx="314369" cy="27626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68B590B-B347-4A9E-A450-63E55D20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058" y="4504846"/>
            <a:ext cx="314369" cy="27626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AD0D8D5-2EBD-42B8-AD94-95628FFD1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59" y="4774013"/>
            <a:ext cx="314369" cy="27626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C4BC1ED-9D71-476C-A256-83E523869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285" y="4342994"/>
            <a:ext cx="314369" cy="27626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A6CC086-E937-43FD-8485-C559589C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00" y="4319277"/>
            <a:ext cx="257211" cy="238158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1066DFD6-4B0E-4CFC-BC3D-C3944426AFC0}"/>
              </a:ext>
            </a:extLst>
          </p:cNvPr>
          <p:cNvSpPr/>
          <p:nvPr/>
        </p:nvSpPr>
        <p:spPr>
          <a:xfrm>
            <a:off x="6954018" y="3441965"/>
            <a:ext cx="2292848" cy="2316480"/>
          </a:xfrm>
          <a:prstGeom prst="rect">
            <a:avLst/>
          </a:prstGeom>
          <a:noFill/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A75218A-ECE3-4C7E-ACF8-8339191B9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55" y="4080771"/>
            <a:ext cx="257211" cy="23815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E29FD84-A30D-4A4E-960F-AD06DFC89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462" y="4042665"/>
            <a:ext cx="314369" cy="276264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8A263BC-2F18-4C53-AB02-3E73D1497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29" y="4090297"/>
            <a:ext cx="266737" cy="22863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EF3FFE6-EFC3-449A-9CBE-405310373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129" y="4242697"/>
            <a:ext cx="266737" cy="228632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9514717-B593-47A1-8708-A9A77E438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097" y="5268866"/>
            <a:ext cx="266737" cy="228632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63F14C1F-A392-4433-B75C-FF84853C3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831" y="3945301"/>
            <a:ext cx="314369" cy="27626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D90E87E-D10C-4717-A60E-FBBAF27FF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245" y="3761368"/>
            <a:ext cx="314369" cy="27626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1B3810B-D19B-4E30-B9C3-57BBF272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422" y="4938004"/>
            <a:ext cx="314369" cy="27626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F4D6B77F-4A9D-4E48-A419-2D9955EB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723" y="3642289"/>
            <a:ext cx="257211" cy="23815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020C603-8763-4B08-A091-BAB0DDD9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91" y="4733770"/>
            <a:ext cx="257211" cy="238158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FFEEBE7-EAAF-4AF9-9EEE-3DEEBB71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29" y="5110331"/>
            <a:ext cx="257211" cy="23815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567F900-1666-4F25-A324-8675FB4B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744" y="5038666"/>
            <a:ext cx="257211" cy="2381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BD03349-3672-4086-B136-E1E4DD81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188" y="3580660"/>
            <a:ext cx="257211" cy="23815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F8FFE97A-2ABC-41D6-B375-D333A7DC2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725" y="5435971"/>
            <a:ext cx="266737" cy="22863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29F8EE0-DE88-4D07-A6D5-6046C776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88" y="5412258"/>
            <a:ext cx="266737" cy="228632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478349B-47C6-4845-ACB9-D068CA5C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726" y="3694564"/>
            <a:ext cx="266737" cy="228632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FC89CA28-381D-447B-9F44-0ECE7A82A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477" y="5376595"/>
            <a:ext cx="266737" cy="228632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0057985-C941-4CB5-8481-92F80609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211" y="4359657"/>
            <a:ext cx="314369" cy="276264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39CB6F6-8B23-4B33-9FF9-0B82EF666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944" y="4504846"/>
            <a:ext cx="314369" cy="276264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120CEC0-535F-4B23-BB12-77B9AF799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245" y="4774013"/>
            <a:ext cx="314369" cy="27626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855C618-7F08-4E02-9964-E8BD9FA64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171" y="4342994"/>
            <a:ext cx="314369" cy="27626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62F99CC9-F5C8-4FEC-A5EC-C22E793EA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86" y="4319277"/>
            <a:ext cx="257211" cy="238158"/>
          </a:xfrm>
          <a:prstGeom prst="rect">
            <a:avLst/>
          </a:prstGeom>
        </p:spPr>
      </p:pic>
      <p:graphicFrame>
        <p:nvGraphicFramePr>
          <p:cNvPr id="145" name="Table 145">
            <a:extLst>
              <a:ext uri="{FF2B5EF4-FFF2-40B4-BE49-F238E27FC236}">
                <a16:creationId xmlns:a16="http://schemas.microsoft.com/office/drawing/2014/main" id="{A79B7052-8F0D-401E-940D-184FA9F50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131564"/>
              </p:ext>
            </p:extLst>
          </p:nvPr>
        </p:nvGraphicFramePr>
        <p:xfrm>
          <a:off x="6962317" y="3441965"/>
          <a:ext cx="2284548" cy="23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137">
                  <a:extLst>
                    <a:ext uri="{9D8B030D-6E8A-4147-A177-3AD203B41FA5}">
                      <a16:colId xmlns:a16="http://schemas.microsoft.com/office/drawing/2014/main" val="4272460450"/>
                    </a:ext>
                  </a:extLst>
                </a:gridCol>
                <a:gridCol w="571137">
                  <a:extLst>
                    <a:ext uri="{9D8B030D-6E8A-4147-A177-3AD203B41FA5}">
                      <a16:colId xmlns:a16="http://schemas.microsoft.com/office/drawing/2014/main" val="4114830991"/>
                    </a:ext>
                  </a:extLst>
                </a:gridCol>
                <a:gridCol w="571137">
                  <a:extLst>
                    <a:ext uri="{9D8B030D-6E8A-4147-A177-3AD203B41FA5}">
                      <a16:colId xmlns:a16="http://schemas.microsoft.com/office/drawing/2014/main" val="2603469278"/>
                    </a:ext>
                  </a:extLst>
                </a:gridCol>
                <a:gridCol w="571137">
                  <a:extLst>
                    <a:ext uri="{9D8B030D-6E8A-4147-A177-3AD203B41FA5}">
                      <a16:colId xmlns:a16="http://schemas.microsoft.com/office/drawing/2014/main" val="1117993586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3943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3086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0742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16851"/>
                  </a:ext>
                </a:extLst>
              </a:tr>
            </a:tbl>
          </a:graphicData>
        </a:graphic>
      </p:graphicFrame>
      <p:graphicFrame>
        <p:nvGraphicFramePr>
          <p:cNvPr id="148" name="Table 148">
            <a:extLst>
              <a:ext uri="{FF2B5EF4-FFF2-40B4-BE49-F238E27FC236}">
                <a16:creationId xmlns:a16="http://schemas.microsoft.com/office/drawing/2014/main" id="{B2D7F625-60F9-474F-A827-11FDEC5CA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321662"/>
              </p:ext>
            </p:extLst>
          </p:nvPr>
        </p:nvGraphicFramePr>
        <p:xfrm>
          <a:off x="4325132" y="3443825"/>
          <a:ext cx="2292848" cy="2314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6424">
                  <a:extLst>
                    <a:ext uri="{9D8B030D-6E8A-4147-A177-3AD203B41FA5}">
                      <a16:colId xmlns:a16="http://schemas.microsoft.com/office/drawing/2014/main" val="2062114896"/>
                    </a:ext>
                  </a:extLst>
                </a:gridCol>
                <a:gridCol w="1146424">
                  <a:extLst>
                    <a:ext uri="{9D8B030D-6E8A-4147-A177-3AD203B41FA5}">
                      <a16:colId xmlns:a16="http://schemas.microsoft.com/office/drawing/2014/main" val="1158577689"/>
                    </a:ext>
                  </a:extLst>
                </a:gridCol>
              </a:tblGrid>
              <a:tr h="115731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38552"/>
                  </a:ext>
                </a:extLst>
              </a:tr>
              <a:tr h="115731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63982"/>
                  </a:ext>
                </a:extLst>
              </a:tr>
            </a:tbl>
          </a:graphicData>
        </a:graphic>
      </p:graphicFrame>
      <p:graphicFrame>
        <p:nvGraphicFramePr>
          <p:cNvPr id="149" name="Table 20">
            <a:extLst>
              <a:ext uri="{FF2B5EF4-FFF2-40B4-BE49-F238E27FC236}">
                <a16:creationId xmlns:a16="http://schemas.microsoft.com/office/drawing/2014/main" id="{9F1A5749-2473-4C2D-AFF2-A9AE314C5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81804"/>
              </p:ext>
            </p:extLst>
          </p:nvPr>
        </p:nvGraphicFramePr>
        <p:xfrm>
          <a:off x="1722959" y="2811849"/>
          <a:ext cx="812800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048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C3DCFA48-3613-4102-B2E2-857E2B80A2E3}"/>
              </a:ext>
            </a:extLst>
          </p:cNvPr>
          <p:cNvSpPr txBox="1"/>
          <p:nvPr/>
        </p:nvSpPr>
        <p:spPr>
          <a:xfrm>
            <a:off x="9978258" y="2810341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  X  3</a:t>
            </a:r>
            <a:endParaRPr lang="en-IN" sz="1800" dirty="0"/>
          </a:p>
        </p:txBody>
      </p:sp>
      <p:graphicFrame>
        <p:nvGraphicFramePr>
          <p:cNvPr id="156" name="Table 20">
            <a:extLst>
              <a:ext uri="{FF2B5EF4-FFF2-40B4-BE49-F238E27FC236}">
                <a16:creationId xmlns:a16="http://schemas.microsoft.com/office/drawing/2014/main" id="{ED9991B0-0542-4C8C-8F50-A98A4D625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435717"/>
              </p:ext>
            </p:extLst>
          </p:nvPr>
        </p:nvGraphicFramePr>
        <p:xfrm>
          <a:off x="1722959" y="5983613"/>
          <a:ext cx="812800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048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387048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sp>
        <p:nvSpPr>
          <p:cNvPr id="158" name="TextBox 157">
            <a:extLst>
              <a:ext uri="{FF2B5EF4-FFF2-40B4-BE49-F238E27FC236}">
                <a16:creationId xmlns:a16="http://schemas.microsoft.com/office/drawing/2014/main" id="{E668FBBA-39CA-4F0B-B113-E22800C287CF}"/>
              </a:ext>
            </a:extLst>
          </p:cNvPr>
          <p:cNvSpPr txBox="1"/>
          <p:nvPr/>
        </p:nvSpPr>
        <p:spPr>
          <a:xfrm>
            <a:off x="9978258" y="5982105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  X  3</a:t>
            </a:r>
            <a:endParaRPr lang="en-IN" sz="18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400F991-8267-4909-9E29-1B5F393EC74E}"/>
              </a:ext>
            </a:extLst>
          </p:cNvPr>
          <p:cNvSpPr txBox="1"/>
          <p:nvPr/>
        </p:nvSpPr>
        <p:spPr>
          <a:xfrm>
            <a:off x="507220" y="2329959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64 x 64</a:t>
            </a:r>
            <a:endParaRPr lang="en-IN" sz="18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9CE1637-3653-45FA-96C2-62A2B27CFF97}"/>
              </a:ext>
            </a:extLst>
          </p:cNvPr>
          <p:cNvSpPr txBox="1"/>
          <p:nvPr/>
        </p:nvSpPr>
        <p:spPr>
          <a:xfrm>
            <a:off x="502326" y="5456224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224 x 224</a:t>
            </a:r>
            <a:endParaRPr lang="en-IN" sz="18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632F118-B81B-4FE9-BC58-598B66B4AF1E}"/>
              </a:ext>
            </a:extLst>
          </p:cNvPr>
          <p:cNvSpPr txBox="1"/>
          <p:nvPr/>
        </p:nvSpPr>
        <p:spPr>
          <a:xfrm>
            <a:off x="406218" y="582161"/>
            <a:ext cx="1229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Image Size</a:t>
            </a:r>
            <a:endParaRPr lang="en-IN" sz="18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769C39F-4134-4A6A-B844-2E3B55216D46}"/>
              </a:ext>
            </a:extLst>
          </p:cNvPr>
          <p:cNvSpPr txBox="1"/>
          <p:nvPr/>
        </p:nvSpPr>
        <p:spPr>
          <a:xfrm>
            <a:off x="3047163" y="0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? - 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732589-D1FF-4B7B-96A5-5CF996CB6D77}"/>
              </a:ext>
            </a:extLst>
          </p:cNvPr>
          <p:cNvSpPr txBox="1"/>
          <p:nvPr/>
        </p:nvSpPr>
        <p:spPr>
          <a:xfrm>
            <a:off x="8213477" y="465037"/>
            <a:ext cx="3327400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Spatial Pyramid Matching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66C3F10-AE40-4603-8C5C-03C8BF5A667F}"/>
              </a:ext>
            </a:extLst>
          </p:cNvPr>
          <p:cNvCxnSpPr/>
          <p:nvPr/>
        </p:nvCxnSpPr>
        <p:spPr>
          <a:xfrm>
            <a:off x="754507" y="3310301"/>
            <a:ext cx="10348686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B00B700B-D3FF-4B26-B4DB-53A7BDCE88BB}"/>
              </a:ext>
            </a:extLst>
          </p:cNvPr>
          <p:cNvSpPr txBox="1"/>
          <p:nvPr/>
        </p:nvSpPr>
        <p:spPr>
          <a:xfrm>
            <a:off x="8476724" y="958648"/>
            <a:ext cx="2768600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Advantage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EE5F59-8204-47F2-909E-AD29F32B1633}"/>
              </a:ext>
            </a:extLst>
          </p:cNvPr>
          <p:cNvSpPr txBox="1"/>
          <p:nvPr/>
        </p:nvSpPr>
        <p:spPr>
          <a:xfrm>
            <a:off x="8399944" y="1496015"/>
            <a:ext cx="284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size output for any size/scale of image.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EC152-F767-44C2-A216-43AB85AF4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5A9B8ED1-C76D-4379-A2E0-5151A32E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45" y="843681"/>
            <a:ext cx="1308081" cy="130808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0F8CE7F-7FDB-4628-8C83-4022B137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46" y="3807508"/>
            <a:ext cx="1308080" cy="130808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D80EA7AB-124C-44A4-9D64-C68548AA1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73" y="843681"/>
            <a:ext cx="1308081" cy="130808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5AD66EC4-B5FB-4B94-AECA-04E80021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558" y="3821381"/>
            <a:ext cx="1308080" cy="130808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F283FE-3276-4EAE-B975-4CDC958B9EB4}"/>
              </a:ext>
            </a:extLst>
          </p:cNvPr>
          <p:cNvCxnSpPr>
            <a:cxnSpLocks/>
          </p:cNvCxnSpPr>
          <p:nvPr/>
        </p:nvCxnSpPr>
        <p:spPr>
          <a:xfrm>
            <a:off x="2973651" y="2246869"/>
            <a:ext cx="3025113" cy="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56D070-1B0B-493E-A166-2C012A518C55}"/>
              </a:ext>
            </a:extLst>
          </p:cNvPr>
          <p:cNvCxnSpPr>
            <a:cxnSpLocks/>
          </p:cNvCxnSpPr>
          <p:nvPr/>
        </p:nvCxnSpPr>
        <p:spPr>
          <a:xfrm flipH="1" flipV="1">
            <a:off x="3126050" y="896785"/>
            <a:ext cx="1" cy="1502484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066BC7C-4DBD-4A20-BED3-EDC15AE48703}"/>
              </a:ext>
            </a:extLst>
          </p:cNvPr>
          <p:cNvSpPr/>
          <p:nvPr/>
        </p:nvSpPr>
        <p:spPr>
          <a:xfrm>
            <a:off x="3369026" y="1568303"/>
            <a:ext cx="139671" cy="6785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950BF1-09DA-4356-9AA5-229DBC27252A}"/>
              </a:ext>
            </a:extLst>
          </p:cNvPr>
          <p:cNvSpPr/>
          <p:nvPr/>
        </p:nvSpPr>
        <p:spPr>
          <a:xfrm>
            <a:off x="5533359" y="1568303"/>
            <a:ext cx="139671" cy="67856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6CCF9D-EA8E-400E-81A5-DB7C6679D018}"/>
              </a:ext>
            </a:extLst>
          </p:cNvPr>
          <p:cNvSpPr txBox="1"/>
          <p:nvPr/>
        </p:nvSpPr>
        <p:spPr>
          <a:xfrm>
            <a:off x="3145282" y="2307012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0 - 49</a:t>
            </a:r>
            <a:endParaRPr lang="en-IN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3ED14E-E0A0-46F7-936B-CCF6D824B98F}"/>
              </a:ext>
            </a:extLst>
          </p:cNvPr>
          <p:cNvSpPr txBox="1"/>
          <p:nvPr/>
        </p:nvSpPr>
        <p:spPr>
          <a:xfrm>
            <a:off x="5241809" y="2298618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200 - 255</a:t>
            </a:r>
            <a:endParaRPr lang="en-IN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9ADABC-5756-4754-8D9A-3CCD618B234D}"/>
              </a:ext>
            </a:extLst>
          </p:cNvPr>
          <p:cNvSpPr txBox="1"/>
          <p:nvPr/>
        </p:nvSpPr>
        <p:spPr>
          <a:xfrm>
            <a:off x="2624332" y="14286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0.5</a:t>
            </a:r>
            <a:endParaRPr lang="en-IN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BEB20C-4550-4ECA-8C7D-3F7B4CE0013C}"/>
              </a:ext>
            </a:extLst>
          </p:cNvPr>
          <p:cNvSpPr txBox="1"/>
          <p:nvPr/>
        </p:nvSpPr>
        <p:spPr>
          <a:xfrm>
            <a:off x="2624332" y="9660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1.0</a:t>
            </a:r>
            <a:endParaRPr lang="en-IN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8FDF19-E5C2-4154-9AD2-AB8702D7F29B}"/>
              </a:ext>
            </a:extLst>
          </p:cNvPr>
          <p:cNvCxnSpPr/>
          <p:nvPr/>
        </p:nvCxnSpPr>
        <p:spPr>
          <a:xfrm>
            <a:off x="3016091" y="1113314"/>
            <a:ext cx="219919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63D78B5-BF3D-4730-9F04-B754AEB94C49}"/>
              </a:ext>
            </a:extLst>
          </p:cNvPr>
          <p:cNvCxnSpPr/>
          <p:nvPr/>
        </p:nvCxnSpPr>
        <p:spPr>
          <a:xfrm>
            <a:off x="3016091" y="1567149"/>
            <a:ext cx="219919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E75D0D-20C9-406D-BB41-FF819ABFF33B}"/>
              </a:ext>
            </a:extLst>
          </p:cNvPr>
          <p:cNvSpPr txBox="1"/>
          <p:nvPr/>
        </p:nvSpPr>
        <p:spPr>
          <a:xfrm>
            <a:off x="3578545" y="2311230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50 - 99</a:t>
            </a:r>
            <a:endParaRPr lang="en-IN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A9022-FE78-4045-9B0F-1C35923BC72C}"/>
              </a:ext>
            </a:extLst>
          </p:cNvPr>
          <p:cNvSpPr txBox="1"/>
          <p:nvPr/>
        </p:nvSpPr>
        <p:spPr>
          <a:xfrm>
            <a:off x="4046736" y="2308051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100 - 149</a:t>
            </a:r>
            <a:endParaRPr lang="en-IN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F9DAC3-5612-4FBA-BA9A-57CB4D6FDB3D}"/>
              </a:ext>
            </a:extLst>
          </p:cNvPr>
          <p:cNvSpPr txBox="1"/>
          <p:nvPr/>
        </p:nvSpPr>
        <p:spPr>
          <a:xfrm>
            <a:off x="4652458" y="2307012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150 - 199</a:t>
            </a:r>
            <a:endParaRPr lang="en-IN" sz="11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44E233-E0CF-4A52-9773-263DC9477EE0}"/>
              </a:ext>
            </a:extLst>
          </p:cNvPr>
          <p:cNvCxnSpPr>
            <a:cxnSpLocks/>
          </p:cNvCxnSpPr>
          <p:nvPr/>
        </p:nvCxnSpPr>
        <p:spPr>
          <a:xfrm>
            <a:off x="2973580" y="5069300"/>
            <a:ext cx="3025113" cy="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4C7C7C-2A7F-483E-B2BA-AAD49EAC29E2}"/>
              </a:ext>
            </a:extLst>
          </p:cNvPr>
          <p:cNvCxnSpPr>
            <a:cxnSpLocks/>
          </p:cNvCxnSpPr>
          <p:nvPr/>
        </p:nvCxnSpPr>
        <p:spPr>
          <a:xfrm flipH="1" flipV="1">
            <a:off x="3125979" y="3719216"/>
            <a:ext cx="1" cy="1502484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FD71BCF-2A1F-4EF1-B43A-5287045CDBE4}"/>
              </a:ext>
            </a:extLst>
          </p:cNvPr>
          <p:cNvSpPr/>
          <p:nvPr/>
        </p:nvSpPr>
        <p:spPr>
          <a:xfrm>
            <a:off x="3368955" y="4390734"/>
            <a:ext cx="139671" cy="6785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1CB61E-FC72-4DEB-9510-DABB6BF2854B}"/>
              </a:ext>
            </a:extLst>
          </p:cNvPr>
          <p:cNvSpPr/>
          <p:nvPr/>
        </p:nvSpPr>
        <p:spPr>
          <a:xfrm>
            <a:off x="5533288" y="4390734"/>
            <a:ext cx="139671" cy="67856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A0D7D2-E9AC-4DB0-87D1-6B8B1CE51EC3}"/>
              </a:ext>
            </a:extLst>
          </p:cNvPr>
          <p:cNvSpPr txBox="1"/>
          <p:nvPr/>
        </p:nvSpPr>
        <p:spPr>
          <a:xfrm>
            <a:off x="3145211" y="5129443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0 - 49</a:t>
            </a:r>
            <a:endParaRPr lang="en-IN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E12ADF-0560-408A-B675-7EFB8D45077B}"/>
              </a:ext>
            </a:extLst>
          </p:cNvPr>
          <p:cNvSpPr txBox="1"/>
          <p:nvPr/>
        </p:nvSpPr>
        <p:spPr>
          <a:xfrm>
            <a:off x="5241738" y="5121049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200 - 255</a:t>
            </a:r>
            <a:endParaRPr lang="en-IN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660A8A-4719-4562-86ED-66439C26A418}"/>
              </a:ext>
            </a:extLst>
          </p:cNvPr>
          <p:cNvSpPr txBox="1"/>
          <p:nvPr/>
        </p:nvSpPr>
        <p:spPr>
          <a:xfrm>
            <a:off x="2624261" y="42510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0.5</a:t>
            </a:r>
            <a:endParaRPr lang="en-IN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9236CD-B5E1-4898-AFDB-F2A0D617DB9C}"/>
              </a:ext>
            </a:extLst>
          </p:cNvPr>
          <p:cNvSpPr txBox="1"/>
          <p:nvPr/>
        </p:nvSpPr>
        <p:spPr>
          <a:xfrm>
            <a:off x="2624261" y="378851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1.0</a:t>
            </a:r>
            <a:endParaRPr lang="en-IN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F16871-F76E-451E-820F-6B212F16D298}"/>
              </a:ext>
            </a:extLst>
          </p:cNvPr>
          <p:cNvCxnSpPr/>
          <p:nvPr/>
        </p:nvCxnSpPr>
        <p:spPr>
          <a:xfrm>
            <a:off x="3016020" y="3935745"/>
            <a:ext cx="219919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239A21-CF6D-4942-A6A9-8DE579BB7345}"/>
              </a:ext>
            </a:extLst>
          </p:cNvPr>
          <p:cNvCxnSpPr/>
          <p:nvPr/>
        </p:nvCxnSpPr>
        <p:spPr>
          <a:xfrm>
            <a:off x="3016020" y="4389580"/>
            <a:ext cx="219919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C17985A-6102-4DFB-BAF8-56D9B9C2355F}"/>
              </a:ext>
            </a:extLst>
          </p:cNvPr>
          <p:cNvSpPr txBox="1"/>
          <p:nvPr/>
        </p:nvSpPr>
        <p:spPr>
          <a:xfrm>
            <a:off x="3578474" y="5133661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50 - 99</a:t>
            </a:r>
            <a:endParaRPr lang="en-IN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5C03F6-C27F-405B-AE12-035064EF3EDF}"/>
              </a:ext>
            </a:extLst>
          </p:cNvPr>
          <p:cNvSpPr txBox="1"/>
          <p:nvPr/>
        </p:nvSpPr>
        <p:spPr>
          <a:xfrm>
            <a:off x="4046665" y="5130482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100 - 149</a:t>
            </a:r>
            <a:endParaRPr lang="en-IN" sz="11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F01C39-2BCE-45F7-9FDF-0FD002A65A1C}"/>
              </a:ext>
            </a:extLst>
          </p:cNvPr>
          <p:cNvSpPr txBox="1"/>
          <p:nvPr/>
        </p:nvSpPr>
        <p:spPr>
          <a:xfrm>
            <a:off x="4652387" y="5129443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150 - 199</a:t>
            </a:r>
            <a:endParaRPr lang="en-IN" sz="11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5AE952F-EE01-4E06-8A2C-C684222BAA00}"/>
              </a:ext>
            </a:extLst>
          </p:cNvPr>
          <p:cNvCxnSpPr>
            <a:cxnSpLocks/>
          </p:cNvCxnSpPr>
          <p:nvPr/>
        </p:nvCxnSpPr>
        <p:spPr>
          <a:xfrm>
            <a:off x="6439755" y="843681"/>
            <a:ext cx="0" cy="551901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074E549-540C-4157-B170-C4EAB7401F94}"/>
              </a:ext>
            </a:extLst>
          </p:cNvPr>
          <p:cNvSpPr/>
          <p:nvPr/>
        </p:nvSpPr>
        <p:spPr>
          <a:xfrm>
            <a:off x="8894936" y="1241319"/>
            <a:ext cx="1106379" cy="5110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 Extract</a:t>
            </a:r>
            <a:endParaRPr lang="en-IN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751815-F2A1-48CE-B294-8376CDBBDC19}"/>
              </a:ext>
            </a:extLst>
          </p:cNvPr>
          <p:cNvSpPr txBox="1"/>
          <p:nvPr/>
        </p:nvSpPr>
        <p:spPr>
          <a:xfrm>
            <a:off x="8367039" y="2289581"/>
            <a:ext cx="2162171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Spatial Pyramid Matching</a:t>
            </a: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A17A83-704B-48CA-8225-F33391C7B3DB}"/>
              </a:ext>
            </a:extLst>
          </p:cNvPr>
          <p:cNvCxnSpPr>
            <a:cxnSpLocks/>
            <a:stCxn id="31" idx="3"/>
            <a:endCxn id="66" idx="1"/>
          </p:cNvCxnSpPr>
          <p:nvPr/>
        </p:nvCxnSpPr>
        <p:spPr>
          <a:xfrm flipV="1">
            <a:off x="8257554" y="1496827"/>
            <a:ext cx="637382" cy="895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D1B67AD-A592-4474-A323-0459496DA1BE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 flipH="1">
            <a:off x="9448125" y="1752335"/>
            <a:ext cx="1" cy="537246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2237C1D-96F3-4B75-B685-37F5ECAFAE51}"/>
              </a:ext>
            </a:extLst>
          </p:cNvPr>
          <p:cNvCxnSpPr>
            <a:cxnSpLocks/>
            <a:stCxn id="68" idx="2"/>
            <a:endCxn id="101" idx="0"/>
          </p:cNvCxnSpPr>
          <p:nvPr/>
        </p:nvCxnSpPr>
        <p:spPr>
          <a:xfrm flipH="1">
            <a:off x="9444221" y="2597358"/>
            <a:ext cx="3904" cy="323418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D5DE925-3D48-4EF5-8113-2C360F6FCC13}"/>
              </a:ext>
            </a:extLst>
          </p:cNvPr>
          <p:cNvSpPr/>
          <p:nvPr/>
        </p:nvSpPr>
        <p:spPr>
          <a:xfrm>
            <a:off x="8885085" y="4219001"/>
            <a:ext cx="1106379" cy="5110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 Extract</a:t>
            </a:r>
            <a:endParaRPr lang="en-IN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BB44C40-82F3-48E5-B9CA-544C55A3FFE0}"/>
              </a:ext>
            </a:extLst>
          </p:cNvPr>
          <p:cNvSpPr txBox="1"/>
          <p:nvPr/>
        </p:nvSpPr>
        <p:spPr>
          <a:xfrm>
            <a:off x="8357188" y="5267263"/>
            <a:ext cx="2162171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Spatial Pyramid Matching</a:t>
            </a: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AE17BF4-687D-444D-8819-295871D47E67}"/>
              </a:ext>
            </a:extLst>
          </p:cNvPr>
          <p:cNvCxnSpPr>
            <a:cxnSpLocks/>
            <a:stCxn id="33" idx="3"/>
            <a:endCxn id="84" idx="1"/>
          </p:cNvCxnSpPr>
          <p:nvPr/>
        </p:nvCxnSpPr>
        <p:spPr>
          <a:xfrm flipV="1">
            <a:off x="8261638" y="4474509"/>
            <a:ext cx="623447" cy="912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C774596-D5F1-4011-B8E8-41F4FD712723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9438274" y="4730017"/>
            <a:ext cx="1" cy="537246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3BAA1A0-D355-4249-91F7-AD8F17048153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>
          <a:xfrm>
            <a:off x="9438274" y="5575040"/>
            <a:ext cx="5947" cy="389114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Table 20">
            <a:extLst>
              <a:ext uri="{FF2B5EF4-FFF2-40B4-BE49-F238E27FC236}">
                <a16:creationId xmlns:a16="http://schemas.microsoft.com/office/drawing/2014/main" id="{AD95A410-04C2-4AD2-AABA-9FFD10902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280773"/>
              </p:ext>
            </p:extLst>
          </p:nvPr>
        </p:nvGraphicFramePr>
        <p:xfrm>
          <a:off x="7257281" y="2920776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104" name="Table 20">
            <a:extLst>
              <a:ext uri="{FF2B5EF4-FFF2-40B4-BE49-F238E27FC236}">
                <a16:creationId xmlns:a16="http://schemas.microsoft.com/office/drawing/2014/main" id="{4B1C9C3F-5AFF-4C17-9D42-5912E521B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207113"/>
              </p:ext>
            </p:extLst>
          </p:nvPr>
        </p:nvGraphicFramePr>
        <p:xfrm>
          <a:off x="7257281" y="5964154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117" name="Table 20">
            <a:extLst>
              <a:ext uri="{FF2B5EF4-FFF2-40B4-BE49-F238E27FC236}">
                <a16:creationId xmlns:a16="http://schemas.microsoft.com/office/drawing/2014/main" id="{DAA78358-0F82-47EA-A0F6-526F370F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84104"/>
              </p:ext>
            </p:extLst>
          </p:nvPr>
        </p:nvGraphicFramePr>
        <p:xfrm>
          <a:off x="7358881" y="6059105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119" name="Table 20">
            <a:extLst>
              <a:ext uri="{FF2B5EF4-FFF2-40B4-BE49-F238E27FC236}">
                <a16:creationId xmlns:a16="http://schemas.microsoft.com/office/drawing/2014/main" id="{D5DEA155-CC1D-465B-8C01-F8561A07C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08999"/>
              </p:ext>
            </p:extLst>
          </p:nvPr>
        </p:nvGraphicFramePr>
        <p:xfrm>
          <a:off x="7503458" y="6154056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121" name="Table 20">
            <a:extLst>
              <a:ext uri="{FF2B5EF4-FFF2-40B4-BE49-F238E27FC236}">
                <a16:creationId xmlns:a16="http://schemas.microsoft.com/office/drawing/2014/main" id="{3B6B0447-9B6E-4171-AA9C-5007050C2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14075"/>
              </p:ext>
            </p:extLst>
          </p:nvPr>
        </p:nvGraphicFramePr>
        <p:xfrm>
          <a:off x="7358881" y="2992209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123" name="Table 20">
            <a:extLst>
              <a:ext uri="{FF2B5EF4-FFF2-40B4-BE49-F238E27FC236}">
                <a16:creationId xmlns:a16="http://schemas.microsoft.com/office/drawing/2014/main" id="{E9D3867A-31B2-4046-9F94-AF2BC2DB2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193067"/>
              </p:ext>
            </p:extLst>
          </p:nvPr>
        </p:nvGraphicFramePr>
        <p:xfrm>
          <a:off x="7503458" y="3080657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41B92C01-30A2-43E6-9032-145460E8CA45}"/>
              </a:ext>
            </a:extLst>
          </p:cNvPr>
          <p:cNvSpPr txBox="1"/>
          <p:nvPr/>
        </p:nvSpPr>
        <p:spPr>
          <a:xfrm>
            <a:off x="4279232" y="2577016"/>
            <a:ext cx="53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HOI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753292-69AB-4ECE-AEB9-18A6BCD85C27}"/>
              </a:ext>
            </a:extLst>
          </p:cNvPr>
          <p:cNvSpPr txBox="1"/>
          <p:nvPr/>
        </p:nvSpPr>
        <p:spPr>
          <a:xfrm>
            <a:off x="4232613" y="5421151"/>
            <a:ext cx="53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HOI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graphicFrame>
        <p:nvGraphicFramePr>
          <p:cNvPr id="134" name="Table 44">
            <a:extLst>
              <a:ext uri="{FF2B5EF4-FFF2-40B4-BE49-F238E27FC236}">
                <a16:creationId xmlns:a16="http://schemas.microsoft.com/office/drawing/2014/main" id="{46A198D7-9CFD-4401-8DBC-20D02BE40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09037"/>
              </p:ext>
            </p:extLst>
          </p:nvPr>
        </p:nvGraphicFramePr>
        <p:xfrm>
          <a:off x="6949472" y="835730"/>
          <a:ext cx="1308076" cy="1316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019">
                  <a:extLst>
                    <a:ext uri="{9D8B030D-6E8A-4147-A177-3AD203B41FA5}">
                      <a16:colId xmlns:a16="http://schemas.microsoft.com/office/drawing/2014/main" val="3035856153"/>
                    </a:ext>
                  </a:extLst>
                </a:gridCol>
                <a:gridCol w="327019">
                  <a:extLst>
                    <a:ext uri="{9D8B030D-6E8A-4147-A177-3AD203B41FA5}">
                      <a16:colId xmlns:a16="http://schemas.microsoft.com/office/drawing/2014/main" val="1406589302"/>
                    </a:ext>
                  </a:extLst>
                </a:gridCol>
                <a:gridCol w="327019">
                  <a:extLst>
                    <a:ext uri="{9D8B030D-6E8A-4147-A177-3AD203B41FA5}">
                      <a16:colId xmlns:a16="http://schemas.microsoft.com/office/drawing/2014/main" val="1946220370"/>
                    </a:ext>
                  </a:extLst>
                </a:gridCol>
                <a:gridCol w="327019">
                  <a:extLst>
                    <a:ext uri="{9D8B030D-6E8A-4147-A177-3AD203B41FA5}">
                      <a16:colId xmlns:a16="http://schemas.microsoft.com/office/drawing/2014/main" val="3582428538"/>
                    </a:ext>
                  </a:extLst>
                </a:gridCol>
              </a:tblGrid>
              <a:tr h="329008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118109"/>
                  </a:ext>
                </a:extLst>
              </a:tr>
              <a:tr h="329008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787942"/>
                  </a:ext>
                </a:extLst>
              </a:tr>
              <a:tr h="329008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383192"/>
                  </a:ext>
                </a:extLst>
              </a:tr>
              <a:tr h="329008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163523"/>
                  </a:ext>
                </a:extLst>
              </a:tr>
            </a:tbl>
          </a:graphicData>
        </a:graphic>
      </p:graphicFrame>
      <p:graphicFrame>
        <p:nvGraphicFramePr>
          <p:cNvPr id="136" name="Table 44">
            <a:extLst>
              <a:ext uri="{FF2B5EF4-FFF2-40B4-BE49-F238E27FC236}">
                <a16:creationId xmlns:a16="http://schemas.microsoft.com/office/drawing/2014/main" id="{146A624F-E77D-499A-B5C5-84F98F63E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42112"/>
              </p:ext>
            </p:extLst>
          </p:nvPr>
        </p:nvGraphicFramePr>
        <p:xfrm>
          <a:off x="6949472" y="3820468"/>
          <a:ext cx="1308076" cy="130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019">
                  <a:extLst>
                    <a:ext uri="{9D8B030D-6E8A-4147-A177-3AD203B41FA5}">
                      <a16:colId xmlns:a16="http://schemas.microsoft.com/office/drawing/2014/main" val="3035856153"/>
                    </a:ext>
                  </a:extLst>
                </a:gridCol>
                <a:gridCol w="327019">
                  <a:extLst>
                    <a:ext uri="{9D8B030D-6E8A-4147-A177-3AD203B41FA5}">
                      <a16:colId xmlns:a16="http://schemas.microsoft.com/office/drawing/2014/main" val="1406589302"/>
                    </a:ext>
                  </a:extLst>
                </a:gridCol>
                <a:gridCol w="327019">
                  <a:extLst>
                    <a:ext uri="{9D8B030D-6E8A-4147-A177-3AD203B41FA5}">
                      <a16:colId xmlns:a16="http://schemas.microsoft.com/office/drawing/2014/main" val="1946220370"/>
                    </a:ext>
                  </a:extLst>
                </a:gridCol>
                <a:gridCol w="327019">
                  <a:extLst>
                    <a:ext uri="{9D8B030D-6E8A-4147-A177-3AD203B41FA5}">
                      <a16:colId xmlns:a16="http://schemas.microsoft.com/office/drawing/2014/main" val="3582428538"/>
                    </a:ext>
                  </a:extLst>
                </a:gridCol>
              </a:tblGrid>
              <a:tr h="32702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118109"/>
                  </a:ext>
                </a:extLst>
              </a:tr>
              <a:tr h="32702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787942"/>
                  </a:ext>
                </a:extLst>
              </a:tr>
              <a:tr h="32702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383192"/>
                  </a:ext>
                </a:extLst>
              </a:tr>
              <a:tr h="32702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163523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DF25EF9C-67AD-4E56-8322-A1FDE1D29B82}"/>
              </a:ext>
            </a:extLst>
          </p:cNvPr>
          <p:cNvSpPr txBox="1"/>
          <p:nvPr/>
        </p:nvSpPr>
        <p:spPr>
          <a:xfrm>
            <a:off x="1136802" y="2992209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≠</a:t>
            </a:r>
            <a:endParaRPr lang="en-IN" sz="25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6F56A1B-08FE-4D89-ABFB-8F156591C5DD}"/>
              </a:ext>
            </a:extLst>
          </p:cNvPr>
          <p:cNvSpPr txBox="1"/>
          <p:nvPr/>
        </p:nvSpPr>
        <p:spPr>
          <a:xfrm>
            <a:off x="4290051" y="2995583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≈</a:t>
            </a:r>
            <a:endParaRPr lang="en-IN" sz="25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85EBE44-942C-430A-8323-A9F6B0ABDF08}"/>
              </a:ext>
            </a:extLst>
          </p:cNvPr>
          <p:cNvSpPr txBox="1"/>
          <p:nvPr/>
        </p:nvSpPr>
        <p:spPr>
          <a:xfrm>
            <a:off x="6832904" y="2949185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≠</a:t>
            </a:r>
            <a:endParaRPr lang="en-IN" sz="2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AA3A53C-98FB-4FB0-8AC4-D3F23E520895}"/>
              </a:ext>
            </a:extLst>
          </p:cNvPr>
          <p:cNvSpPr txBox="1"/>
          <p:nvPr/>
        </p:nvSpPr>
        <p:spPr>
          <a:xfrm>
            <a:off x="11387795" y="4372208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≠</a:t>
            </a:r>
            <a:endParaRPr lang="en-IN" sz="2500" dirty="0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47FBFEE-EEE2-4992-ABA9-56D350F3CCA8}"/>
              </a:ext>
            </a:extLst>
          </p:cNvPr>
          <p:cNvCxnSpPr>
            <a:cxnSpLocks/>
          </p:cNvCxnSpPr>
          <p:nvPr/>
        </p:nvCxnSpPr>
        <p:spPr>
          <a:xfrm>
            <a:off x="4290051" y="3146565"/>
            <a:ext cx="0" cy="141975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133EAFB-C1EC-4DB0-853F-69EEC6C81AF8}"/>
              </a:ext>
            </a:extLst>
          </p:cNvPr>
          <p:cNvCxnSpPr>
            <a:cxnSpLocks/>
          </p:cNvCxnSpPr>
          <p:nvPr/>
        </p:nvCxnSpPr>
        <p:spPr>
          <a:xfrm>
            <a:off x="1178397" y="2246868"/>
            <a:ext cx="0" cy="141975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FA8C748-0D5E-480F-84C2-A137068EC809}"/>
              </a:ext>
            </a:extLst>
          </p:cNvPr>
          <p:cNvCxnSpPr>
            <a:cxnSpLocks/>
          </p:cNvCxnSpPr>
          <p:nvPr/>
        </p:nvCxnSpPr>
        <p:spPr>
          <a:xfrm>
            <a:off x="6832904" y="2446089"/>
            <a:ext cx="0" cy="109224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280D8E2-EA20-4B79-BAE1-2010EB682709}"/>
              </a:ext>
            </a:extLst>
          </p:cNvPr>
          <p:cNvCxnSpPr>
            <a:cxnSpLocks/>
          </p:cNvCxnSpPr>
          <p:nvPr/>
        </p:nvCxnSpPr>
        <p:spPr>
          <a:xfrm>
            <a:off x="11710490" y="4020195"/>
            <a:ext cx="0" cy="109224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FDFEB694-13A1-4C81-A589-03D714291DBF}"/>
              </a:ext>
            </a:extLst>
          </p:cNvPr>
          <p:cNvSpPr txBox="1"/>
          <p:nvPr/>
        </p:nvSpPr>
        <p:spPr>
          <a:xfrm>
            <a:off x="3047163" y="0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? - 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E4C72A1-0BDA-4F0A-BE7A-9C577975EDF6}"/>
              </a:ext>
            </a:extLst>
          </p:cNvPr>
          <p:cNvSpPr txBox="1"/>
          <p:nvPr/>
        </p:nvSpPr>
        <p:spPr>
          <a:xfrm>
            <a:off x="8734177" y="439235"/>
            <a:ext cx="3327400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Spatial Pyramid Matching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C23B4B-59E8-4D06-9CD4-6E5157565831}"/>
              </a:ext>
            </a:extLst>
          </p:cNvPr>
          <p:cNvSpPr txBox="1"/>
          <p:nvPr/>
        </p:nvSpPr>
        <p:spPr>
          <a:xfrm>
            <a:off x="10838620" y="2495287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  X  3</a:t>
            </a:r>
            <a:endParaRPr lang="en-IN" sz="18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0767BC3-8102-4D8F-98B3-F18073FB8CF7}"/>
              </a:ext>
            </a:extLst>
          </p:cNvPr>
          <p:cNvSpPr txBox="1"/>
          <p:nvPr/>
        </p:nvSpPr>
        <p:spPr>
          <a:xfrm>
            <a:off x="10835342" y="5539248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  X  3</a:t>
            </a:r>
            <a:endParaRPr lang="en-I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BEC18E-AA60-4107-8329-CC7431A7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7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75422-8E9C-4B14-A684-C3D349F01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5" r="-1"/>
          <a:stretch/>
        </p:blipFill>
        <p:spPr>
          <a:xfrm>
            <a:off x="1085267" y="4344204"/>
            <a:ext cx="1801123" cy="1199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FBECA9-340F-42FD-87DC-F7965C80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68" y="818727"/>
            <a:ext cx="1801122" cy="119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31ECD-8339-4ECD-A28C-2806EE94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5" r="-1"/>
          <a:stretch/>
        </p:blipFill>
        <p:spPr>
          <a:xfrm>
            <a:off x="6541259" y="816055"/>
            <a:ext cx="1801123" cy="1199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486F3-AAB6-477C-85EB-42D521E8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37" y="3793617"/>
            <a:ext cx="1801122" cy="1199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6D9D7-84CD-45B7-8D20-907C75976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292" y="818727"/>
            <a:ext cx="1736501" cy="11993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99A4A0-F5FB-4040-9B8F-D31BA0637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255" y="4344204"/>
            <a:ext cx="1736501" cy="11993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8F1676-1DD4-4A0B-AFF1-04E258431DC0}"/>
              </a:ext>
            </a:extLst>
          </p:cNvPr>
          <p:cNvSpPr txBox="1"/>
          <p:nvPr/>
        </p:nvSpPr>
        <p:spPr>
          <a:xfrm>
            <a:off x="3968388" y="2144465"/>
            <a:ext cx="53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HOI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98529-0876-4DF9-9CF4-59F67BF5EB0C}"/>
              </a:ext>
            </a:extLst>
          </p:cNvPr>
          <p:cNvSpPr txBox="1"/>
          <p:nvPr/>
        </p:nvSpPr>
        <p:spPr>
          <a:xfrm>
            <a:off x="3968387" y="5790138"/>
            <a:ext cx="53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HOI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C2534-30DD-4D69-9320-6C6B4ED05D11}"/>
              </a:ext>
            </a:extLst>
          </p:cNvPr>
          <p:cNvCxnSpPr>
            <a:cxnSpLocks/>
          </p:cNvCxnSpPr>
          <p:nvPr/>
        </p:nvCxnSpPr>
        <p:spPr>
          <a:xfrm>
            <a:off x="6052795" y="816055"/>
            <a:ext cx="0" cy="551901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296798E-CB99-4D88-942B-67424A018338}"/>
              </a:ext>
            </a:extLst>
          </p:cNvPr>
          <p:cNvSpPr/>
          <p:nvPr/>
        </p:nvSpPr>
        <p:spPr>
          <a:xfrm>
            <a:off x="8977876" y="1160082"/>
            <a:ext cx="1106379" cy="5110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 Extract</a:t>
            </a:r>
            <a:endParaRPr lang="en-I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A20096-2A99-4F7B-B593-AD5A49C1785C}"/>
              </a:ext>
            </a:extLst>
          </p:cNvPr>
          <p:cNvSpPr txBox="1"/>
          <p:nvPr/>
        </p:nvSpPr>
        <p:spPr>
          <a:xfrm>
            <a:off x="8449979" y="2208344"/>
            <a:ext cx="2162171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Spatial Pyramid Matching</a:t>
            </a: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DCA08A-094C-433C-A96B-19CAC60A357B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8342382" y="1415590"/>
            <a:ext cx="635494" cy="293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142560-5AD0-4265-97DA-B6A0D7F0433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9531065" y="1671098"/>
            <a:ext cx="1" cy="537246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402AA6-463B-4EFB-B89A-5A4D4E90C9C3}"/>
              </a:ext>
            </a:extLst>
          </p:cNvPr>
          <p:cNvCxnSpPr>
            <a:cxnSpLocks/>
            <a:stCxn id="26" idx="2"/>
            <a:endCxn id="35" idx="0"/>
          </p:cNvCxnSpPr>
          <p:nvPr/>
        </p:nvCxnSpPr>
        <p:spPr>
          <a:xfrm flipH="1">
            <a:off x="9527161" y="2516121"/>
            <a:ext cx="3904" cy="323418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E14EF01-C623-4DEA-B1C0-2FEC31DF4F88}"/>
              </a:ext>
            </a:extLst>
          </p:cNvPr>
          <p:cNvSpPr/>
          <p:nvPr/>
        </p:nvSpPr>
        <p:spPr>
          <a:xfrm>
            <a:off x="8968025" y="4137764"/>
            <a:ext cx="1106379" cy="5110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 Extract</a:t>
            </a:r>
            <a:endParaRPr lang="en-IN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7069C2-0AF6-46D1-9938-614D3B494BAC}"/>
              </a:ext>
            </a:extLst>
          </p:cNvPr>
          <p:cNvSpPr txBox="1"/>
          <p:nvPr/>
        </p:nvSpPr>
        <p:spPr>
          <a:xfrm>
            <a:off x="8440128" y="5186026"/>
            <a:ext cx="2162171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Spatial Pyramid Matching</a:t>
            </a: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942911-7B4C-4316-95DB-70B8693B6E48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>
            <a:off x="8344059" y="4393272"/>
            <a:ext cx="623966" cy="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6CE7CD-533F-4305-AE0A-E4E55677DF6E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9521214" y="4648780"/>
            <a:ext cx="1" cy="537246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D9643C-4731-49E1-8926-060FEB993A4C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>
            <a:off x="9521214" y="5493803"/>
            <a:ext cx="5947" cy="389114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20">
            <a:extLst>
              <a:ext uri="{FF2B5EF4-FFF2-40B4-BE49-F238E27FC236}">
                <a16:creationId xmlns:a16="http://schemas.microsoft.com/office/drawing/2014/main" id="{AFEF1ADC-2A77-46CE-9A39-8B5AF2F7B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03509"/>
              </p:ext>
            </p:extLst>
          </p:nvPr>
        </p:nvGraphicFramePr>
        <p:xfrm>
          <a:off x="7340221" y="2839539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36" name="Table 20">
            <a:extLst>
              <a:ext uri="{FF2B5EF4-FFF2-40B4-BE49-F238E27FC236}">
                <a16:creationId xmlns:a16="http://schemas.microsoft.com/office/drawing/2014/main" id="{9935AB36-7435-4861-8533-7763D65D6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38792"/>
              </p:ext>
            </p:extLst>
          </p:nvPr>
        </p:nvGraphicFramePr>
        <p:xfrm>
          <a:off x="7340221" y="5882917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37" name="Table 20">
            <a:extLst>
              <a:ext uri="{FF2B5EF4-FFF2-40B4-BE49-F238E27FC236}">
                <a16:creationId xmlns:a16="http://schemas.microsoft.com/office/drawing/2014/main" id="{93309517-A87E-4368-AE60-138844004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08114"/>
              </p:ext>
            </p:extLst>
          </p:nvPr>
        </p:nvGraphicFramePr>
        <p:xfrm>
          <a:off x="7441821" y="5977868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38" name="Table 20">
            <a:extLst>
              <a:ext uri="{FF2B5EF4-FFF2-40B4-BE49-F238E27FC236}">
                <a16:creationId xmlns:a16="http://schemas.microsoft.com/office/drawing/2014/main" id="{24B52991-D92F-4E99-9CA8-C96562AC6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74356"/>
              </p:ext>
            </p:extLst>
          </p:nvPr>
        </p:nvGraphicFramePr>
        <p:xfrm>
          <a:off x="7586398" y="6072819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39" name="Table 20">
            <a:extLst>
              <a:ext uri="{FF2B5EF4-FFF2-40B4-BE49-F238E27FC236}">
                <a16:creationId xmlns:a16="http://schemas.microsoft.com/office/drawing/2014/main" id="{7A073D47-DB0B-412F-89D7-FD34F469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97629"/>
              </p:ext>
            </p:extLst>
          </p:nvPr>
        </p:nvGraphicFramePr>
        <p:xfrm>
          <a:off x="7441821" y="2910972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40" name="Table 20">
            <a:extLst>
              <a:ext uri="{FF2B5EF4-FFF2-40B4-BE49-F238E27FC236}">
                <a16:creationId xmlns:a16="http://schemas.microsoft.com/office/drawing/2014/main" id="{61D3487B-B111-4EAC-BF08-9D24C94A8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28202"/>
              </p:ext>
            </p:extLst>
          </p:nvPr>
        </p:nvGraphicFramePr>
        <p:xfrm>
          <a:off x="7586398" y="2999420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77200C9B-63AB-42AC-AE7A-084CFA10A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863888"/>
              </p:ext>
            </p:extLst>
          </p:nvPr>
        </p:nvGraphicFramePr>
        <p:xfrm>
          <a:off x="6552784" y="835732"/>
          <a:ext cx="1789600" cy="1179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400">
                  <a:extLst>
                    <a:ext uri="{9D8B030D-6E8A-4147-A177-3AD203B41FA5}">
                      <a16:colId xmlns:a16="http://schemas.microsoft.com/office/drawing/2014/main" val="3035856153"/>
                    </a:ext>
                  </a:extLst>
                </a:gridCol>
                <a:gridCol w="447400">
                  <a:extLst>
                    <a:ext uri="{9D8B030D-6E8A-4147-A177-3AD203B41FA5}">
                      <a16:colId xmlns:a16="http://schemas.microsoft.com/office/drawing/2014/main" val="1406589302"/>
                    </a:ext>
                  </a:extLst>
                </a:gridCol>
                <a:gridCol w="447400">
                  <a:extLst>
                    <a:ext uri="{9D8B030D-6E8A-4147-A177-3AD203B41FA5}">
                      <a16:colId xmlns:a16="http://schemas.microsoft.com/office/drawing/2014/main" val="1946220370"/>
                    </a:ext>
                  </a:extLst>
                </a:gridCol>
                <a:gridCol w="447400">
                  <a:extLst>
                    <a:ext uri="{9D8B030D-6E8A-4147-A177-3AD203B41FA5}">
                      <a16:colId xmlns:a16="http://schemas.microsoft.com/office/drawing/2014/main" val="3582428538"/>
                    </a:ext>
                  </a:extLst>
                </a:gridCol>
              </a:tblGrid>
              <a:tr h="294994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18109"/>
                  </a:ext>
                </a:extLst>
              </a:tr>
              <a:tr h="294994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87942"/>
                  </a:ext>
                </a:extLst>
              </a:tr>
              <a:tr h="294994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83192"/>
                  </a:ext>
                </a:extLst>
              </a:tr>
              <a:tr h="294994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163523"/>
                  </a:ext>
                </a:extLst>
              </a:tr>
            </a:tbl>
          </a:graphicData>
        </a:graphic>
      </p:graphicFrame>
      <p:graphicFrame>
        <p:nvGraphicFramePr>
          <p:cNvPr id="48" name="Table 44">
            <a:extLst>
              <a:ext uri="{FF2B5EF4-FFF2-40B4-BE49-F238E27FC236}">
                <a16:creationId xmlns:a16="http://schemas.microsoft.com/office/drawing/2014/main" id="{62A23C1E-9A85-4A1F-BE58-89E0E6153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975024"/>
              </p:ext>
            </p:extLst>
          </p:nvPr>
        </p:nvGraphicFramePr>
        <p:xfrm>
          <a:off x="6541259" y="3804031"/>
          <a:ext cx="1789600" cy="1179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400">
                  <a:extLst>
                    <a:ext uri="{9D8B030D-6E8A-4147-A177-3AD203B41FA5}">
                      <a16:colId xmlns:a16="http://schemas.microsoft.com/office/drawing/2014/main" val="3035856153"/>
                    </a:ext>
                  </a:extLst>
                </a:gridCol>
                <a:gridCol w="447400">
                  <a:extLst>
                    <a:ext uri="{9D8B030D-6E8A-4147-A177-3AD203B41FA5}">
                      <a16:colId xmlns:a16="http://schemas.microsoft.com/office/drawing/2014/main" val="1406589302"/>
                    </a:ext>
                  </a:extLst>
                </a:gridCol>
                <a:gridCol w="447400">
                  <a:extLst>
                    <a:ext uri="{9D8B030D-6E8A-4147-A177-3AD203B41FA5}">
                      <a16:colId xmlns:a16="http://schemas.microsoft.com/office/drawing/2014/main" val="1946220370"/>
                    </a:ext>
                  </a:extLst>
                </a:gridCol>
                <a:gridCol w="447400">
                  <a:extLst>
                    <a:ext uri="{9D8B030D-6E8A-4147-A177-3AD203B41FA5}">
                      <a16:colId xmlns:a16="http://schemas.microsoft.com/office/drawing/2014/main" val="3582428538"/>
                    </a:ext>
                  </a:extLst>
                </a:gridCol>
              </a:tblGrid>
              <a:tr h="294994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18109"/>
                  </a:ext>
                </a:extLst>
              </a:tr>
              <a:tr h="294994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87942"/>
                  </a:ext>
                </a:extLst>
              </a:tr>
              <a:tr h="294994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83192"/>
                  </a:ext>
                </a:extLst>
              </a:tr>
              <a:tr h="294994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73447" marR="73447" marT="36723" marB="367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16352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490469D1-489F-48E5-82A3-8A7BA34E7EE1}"/>
              </a:ext>
            </a:extLst>
          </p:cNvPr>
          <p:cNvSpPr txBox="1"/>
          <p:nvPr/>
        </p:nvSpPr>
        <p:spPr>
          <a:xfrm>
            <a:off x="1595829" y="2967573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≠</a:t>
            </a:r>
            <a:endParaRPr lang="en-IN" sz="2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D32E6D-0DF8-4933-B941-08E23F16C681}"/>
              </a:ext>
            </a:extLst>
          </p:cNvPr>
          <p:cNvSpPr txBox="1"/>
          <p:nvPr/>
        </p:nvSpPr>
        <p:spPr>
          <a:xfrm>
            <a:off x="4033059" y="2967573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≈</a:t>
            </a:r>
            <a:endParaRPr lang="en-IN" sz="2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702350-C4AD-4187-9ADB-173EAA84D51A}"/>
              </a:ext>
            </a:extLst>
          </p:cNvPr>
          <p:cNvSpPr txBox="1"/>
          <p:nvPr/>
        </p:nvSpPr>
        <p:spPr>
          <a:xfrm>
            <a:off x="6541259" y="2942593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≠</a:t>
            </a:r>
            <a:endParaRPr lang="en-IN" sz="2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85602A-BB2C-495F-8139-9D6F1388ACBA}"/>
              </a:ext>
            </a:extLst>
          </p:cNvPr>
          <p:cNvSpPr txBox="1"/>
          <p:nvPr/>
        </p:nvSpPr>
        <p:spPr>
          <a:xfrm>
            <a:off x="11615312" y="4617098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≠</a:t>
            </a:r>
            <a:endParaRPr lang="en-IN" sz="25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85067E-BD8D-4E51-AD53-BB0FC7A505F0}"/>
              </a:ext>
            </a:extLst>
          </p:cNvPr>
          <p:cNvCxnSpPr>
            <a:cxnSpLocks/>
          </p:cNvCxnSpPr>
          <p:nvPr/>
        </p:nvCxnSpPr>
        <p:spPr>
          <a:xfrm>
            <a:off x="4073001" y="2513797"/>
            <a:ext cx="0" cy="141975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E726600-0402-462A-AC0E-8DA3F45CD818}"/>
              </a:ext>
            </a:extLst>
          </p:cNvPr>
          <p:cNvCxnSpPr>
            <a:cxnSpLocks/>
          </p:cNvCxnSpPr>
          <p:nvPr/>
        </p:nvCxnSpPr>
        <p:spPr>
          <a:xfrm>
            <a:off x="1616395" y="2471245"/>
            <a:ext cx="0" cy="141975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413F48-A924-4897-843B-900AC1680B3A}"/>
              </a:ext>
            </a:extLst>
          </p:cNvPr>
          <p:cNvCxnSpPr>
            <a:cxnSpLocks/>
          </p:cNvCxnSpPr>
          <p:nvPr/>
        </p:nvCxnSpPr>
        <p:spPr>
          <a:xfrm>
            <a:off x="6886225" y="2232718"/>
            <a:ext cx="0" cy="141975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A0371-3A3E-4DBF-AC7F-54DF97F93F3A}"/>
              </a:ext>
            </a:extLst>
          </p:cNvPr>
          <p:cNvCxnSpPr>
            <a:cxnSpLocks/>
          </p:cNvCxnSpPr>
          <p:nvPr/>
        </p:nvCxnSpPr>
        <p:spPr>
          <a:xfrm>
            <a:off x="11960278" y="3938905"/>
            <a:ext cx="0" cy="141975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BABC745-A498-4377-840F-3B0C814F4289}"/>
              </a:ext>
            </a:extLst>
          </p:cNvPr>
          <p:cNvSpPr txBox="1"/>
          <p:nvPr/>
        </p:nvSpPr>
        <p:spPr>
          <a:xfrm>
            <a:off x="3047163" y="0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? - 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35B128-B491-47C9-839B-F0B7D0E62BD7}"/>
              </a:ext>
            </a:extLst>
          </p:cNvPr>
          <p:cNvSpPr txBox="1"/>
          <p:nvPr/>
        </p:nvSpPr>
        <p:spPr>
          <a:xfrm>
            <a:off x="8734177" y="439235"/>
            <a:ext cx="3327400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Spatial Pyramid Matching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4641A5-2259-42DC-83A4-FEF2BEE1AEC0}"/>
              </a:ext>
            </a:extLst>
          </p:cNvPr>
          <p:cNvSpPr txBox="1"/>
          <p:nvPr/>
        </p:nvSpPr>
        <p:spPr>
          <a:xfrm>
            <a:off x="10835343" y="5493803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  X  3</a:t>
            </a:r>
            <a:endParaRPr lang="en-IN" sz="18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7AF593-9EB6-44FF-9012-06B2B54934F9}"/>
              </a:ext>
            </a:extLst>
          </p:cNvPr>
          <p:cNvSpPr txBox="1"/>
          <p:nvPr/>
        </p:nvSpPr>
        <p:spPr>
          <a:xfrm>
            <a:off x="10835342" y="2457133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  X  3</a:t>
            </a:r>
            <a:endParaRPr lang="en-I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48935-8AE0-4DE9-83CB-6961CC3F5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4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38AD5A-A916-48CD-986E-2A749E8810B9}"/>
              </a:ext>
            </a:extLst>
          </p:cNvPr>
          <p:cNvSpPr txBox="1"/>
          <p:nvPr/>
        </p:nvSpPr>
        <p:spPr>
          <a:xfrm>
            <a:off x="3047163" y="0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? - 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24143-A85B-4A72-9189-9B8964832046}"/>
              </a:ext>
            </a:extLst>
          </p:cNvPr>
          <p:cNvSpPr txBox="1"/>
          <p:nvPr/>
        </p:nvSpPr>
        <p:spPr>
          <a:xfrm>
            <a:off x="1175658" y="856342"/>
            <a:ext cx="543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use Spatial Pyramid Matching approach in CNN 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3C1BB-D909-4B57-8014-269CD5915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481442" y="270302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6A583-77C3-46CD-86A5-37F45C5E4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7213228" y="2965490"/>
            <a:ext cx="1055372" cy="104904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 fov="0">
              <a:rot lat="0" lon="0" rev="0"/>
            </a:camera>
            <a:lightRig rig="threePt" dir="t"/>
          </a:scene3d>
          <a:sp3d>
            <a:bevelT w="0" h="0"/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17DAA8-0FCE-455A-9AD0-D98C46B4FB0F}"/>
              </a:ext>
            </a:extLst>
          </p:cNvPr>
          <p:cNvSpPr txBox="1"/>
          <p:nvPr/>
        </p:nvSpPr>
        <p:spPr>
          <a:xfrm>
            <a:off x="972865" y="4417847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 X 12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C9888-71FD-43FB-9D01-10DC909EAB3F}"/>
              </a:ext>
            </a:extLst>
          </p:cNvPr>
          <p:cNvSpPr/>
          <p:nvPr/>
        </p:nvSpPr>
        <p:spPr>
          <a:xfrm>
            <a:off x="2981179" y="2875907"/>
            <a:ext cx="521084" cy="431800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BB5E-9BE9-4F82-A4D3-3CF350156BC8}"/>
              </a:ext>
            </a:extLst>
          </p:cNvPr>
          <p:cNvSpPr txBox="1"/>
          <p:nvPr/>
        </p:nvSpPr>
        <p:spPr>
          <a:xfrm>
            <a:off x="2873421" y="3305035"/>
            <a:ext cx="736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 X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2B9B05-47D3-487F-98E1-D2E437C3D0DE}"/>
              </a:ext>
            </a:extLst>
          </p:cNvPr>
          <p:cNvSpPr txBox="1"/>
          <p:nvPr/>
        </p:nvSpPr>
        <p:spPr>
          <a:xfrm>
            <a:off x="5510853" y="3326380"/>
            <a:ext cx="736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 X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E2F2EA-BF68-4E38-97FA-9B29FD7ADB4D}"/>
              </a:ext>
            </a:extLst>
          </p:cNvPr>
          <p:cNvSpPr/>
          <p:nvPr/>
        </p:nvSpPr>
        <p:spPr>
          <a:xfrm>
            <a:off x="2724686" y="2703026"/>
            <a:ext cx="3924300" cy="171482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894E51-B917-4465-B62B-F5961238DE76}"/>
              </a:ext>
            </a:extLst>
          </p:cNvPr>
          <p:cNvSpPr txBox="1"/>
          <p:nvPr/>
        </p:nvSpPr>
        <p:spPr>
          <a:xfrm>
            <a:off x="4154748" y="3963385"/>
            <a:ext cx="991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10 X 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CB36EC-F23B-4C90-AAC2-A4B4B4FD0E2A}"/>
              </a:ext>
            </a:extLst>
          </p:cNvPr>
          <p:cNvSpPr/>
          <p:nvPr/>
        </p:nvSpPr>
        <p:spPr>
          <a:xfrm>
            <a:off x="5618611" y="2875907"/>
            <a:ext cx="521084" cy="431800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8" name="Table 12">
            <a:extLst>
              <a:ext uri="{FF2B5EF4-FFF2-40B4-BE49-F238E27FC236}">
                <a16:creationId xmlns:a16="http://schemas.microsoft.com/office/drawing/2014/main" id="{18789827-035B-4B54-A468-68A58A915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15354"/>
              </p:ext>
            </p:extLst>
          </p:nvPr>
        </p:nvGraphicFramePr>
        <p:xfrm>
          <a:off x="4127508" y="2860707"/>
          <a:ext cx="1124940" cy="111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94">
                  <a:extLst>
                    <a:ext uri="{9D8B030D-6E8A-4147-A177-3AD203B41FA5}">
                      <a16:colId xmlns:a16="http://schemas.microsoft.com/office/drawing/2014/main" val="1918416841"/>
                    </a:ext>
                  </a:extLst>
                </a:gridCol>
                <a:gridCol w="112494">
                  <a:extLst>
                    <a:ext uri="{9D8B030D-6E8A-4147-A177-3AD203B41FA5}">
                      <a16:colId xmlns:a16="http://schemas.microsoft.com/office/drawing/2014/main" val="3125440767"/>
                    </a:ext>
                  </a:extLst>
                </a:gridCol>
                <a:gridCol w="112494">
                  <a:extLst>
                    <a:ext uri="{9D8B030D-6E8A-4147-A177-3AD203B41FA5}">
                      <a16:colId xmlns:a16="http://schemas.microsoft.com/office/drawing/2014/main" val="1853168255"/>
                    </a:ext>
                  </a:extLst>
                </a:gridCol>
                <a:gridCol w="112494">
                  <a:extLst>
                    <a:ext uri="{9D8B030D-6E8A-4147-A177-3AD203B41FA5}">
                      <a16:colId xmlns:a16="http://schemas.microsoft.com/office/drawing/2014/main" val="3038677014"/>
                    </a:ext>
                  </a:extLst>
                </a:gridCol>
                <a:gridCol w="112494">
                  <a:extLst>
                    <a:ext uri="{9D8B030D-6E8A-4147-A177-3AD203B41FA5}">
                      <a16:colId xmlns:a16="http://schemas.microsoft.com/office/drawing/2014/main" val="3243249173"/>
                    </a:ext>
                  </a:extLst>
                </a:gridCol>
                <a:gridCol w="112494">
                  <a:extLst>
                    <a:ext uri="{9D8B030D-6E8A-4147-A177-3AD203B41FA5}">
                      <a16:colId xmlns:a16="http://schemas.microsoft.com/office/drawing/2014/main" val="3818860124"/>
                    </a:ext>
                  </a:extLst>
                </a:gridCol>
                <a:gridCol w="112494">
                  <a:extLst>
                    <a:ext uri="{9D8B030D-6E8A-4147-A177-3AD203B41FA5}">
                      <a16:colId xmlns:a16="http://schemas.microsoft.com/office/drawing/2014/main" val="1974323356"/>
                    </a:ext>
                  </a:extLst>
                </a:gridCol>
                <a:gridCol w="112494">
                  <a:extLst>
                    <a:ext uri="{9D8B030D-6E8A-4147-A177-3AD203B41FA5}">
                      <a16:colId xmlns:a16="http://schemas.microsoft.com/office/drawing/2014/main" val="2548956626"/>
                    </a:ext>
                  </a:extLst>
                </a:gridCol>
                <a:gridCol w="112494">
                  <a:extLst>
                    <a:ext uri="{9D8B030D-6E8A-4147-A177-3AD203B41FA5}">
                      <a16:colId xmlns:a16="http://schemas.microsoft.com/office/drawing/2014/main" val="3848005288"/>
                    </a:ext>
                  </a:extLst>
                </a:gridCol>
                <a:gridCol w="112494">
                  <a:extLst>
                    <a:ext uri="{9D8B030D-6E8A-4147-A177-3AD203B41FA5}">
                      <a16:colId xmlns:a16="http://schemas.microsoft.com/office/drawing/2014/main" val="1600278530"/>
                    </a:ext>
                  </a:extLst>
                </a:gridCol>
              </a:tblGrid>
              <a:tr h="11114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36315390"/>
                  </a:ext>
                </a:extLst>
              </a:tr>
              <a:tr h="11114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6957542"/>
                  </a:ext>
                </a:extLst>
              </a:tr>
              <a:tr h="11114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96703580"/>
                  </a:ext>
                </a:extLst>
              </a:tr>
              <a:tr h="11114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98439024"/>
                  </a:ext>
                </a:extLst>
              </a:tr>
              <a:tr h="11114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52207830"/>
                  </a:ext>
                </a:extLst>
              </a:tr>
              <a:tr h="11114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61351980"/>
                  </a:ext>
                </a:extLst>
              </a:tr>
              <a:tr h="11114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88110390"/>
                  </a:ext>
                </a:extLst>
              </a:tr>
              <a:tr h="11114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76343966"/>
                  </a:ext>
                </a:extLst>
              </a:tr>
              <a:tr h="11114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5416347"/>
                  </a:ext>
                </a:extLst>
              </a:tr>
              <a:tr h="11114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30514402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42BCE7-2AAD-4882-B615-61ECDFDBECD8}"/>
              </a:ext>
            </a:extLst>
          </p:cNvPr>
          <p:cNvCxnSpPr>
            <a:cxnSpLocks/>
          </p:cNvCxnSpPr>
          <p:nvPr/>
        </p:nvCxnSpPr>
        <p:spPr>
          <a:xfrm>
            <a:off x="2305133" y="3709961"/>
            <a:ext cx="1651453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A840AF-F609-4D14-80C5-2961485C6480}"/>
              </a:ext>
            </a:extLst>
          </p:cNvPr>
          <p:cNvCxnSpPr/>
          <p:nvPr/>
        </p:nvCxnSpPr>
        <p:spPr>
          <a:xfrm>
            <a:off x="5429333" y="3680293"/>
            <a:ext cx="1651453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F2D9BB-A79E-4C13-B1BA-C5AF80F842B5}"/>
              </a:ext>
            </a:extLst>
          </p:cNvPr>
          <p:cNvSpPr txBox="1"/>
          <p:nvPr/>
        </p:nvSpPr>
        <p:spPr>
          <a:xfrm>
            <a:off x="7245098" y="4040601"/>
            <a:ext cx="991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 X 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1666CC-3385-40AD-819D-32876E01E0C5}"/>
              </a:ext>
            </a:extLst>
          </p:cNvPr>
          <p:cNvSpPr txBox="1"/>
          <p:nvPr/>
        </p:nvSpPr>
        <p:spPr>
          <a:xfrm>
            <a:off x="3925987" y="2380329"/>
            <a:ext cx="1449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CNN 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4F5010-C38C-49B8-BC26-A4C2BFE5B72E}"/>
              </a:ext>
            </a:extLst>
          </p:cNvPr>
          <p:cNvSpPr txBox="1"/>
          <p:nvPr/>
        </p:nvSpPr>
        <p:spPr>
          <a:xfrm>
            <a:off x="6981326" y="2619508"/>
            <a:ext cx="1449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D06CA1D-A0D0-4046-B05B-40EB4E44B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8507517" y="2991558"/>
            <a:ext cx="1055372" cy="104904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 fov="0">
              <a:rot lat="0" lon="0" rev="0"/>
            </a:camera>
            <a:lightRig rig="threePt" dir="t"/>
          </a:scene3d>
          <a:sp3d>
            <a:bevelT w="0" h="0"/>
          </a:sp3d>
        </p:spPr>
      </p:pic>
      <p:graphicFrame>
        <p:nvGraphicFramePr>
          <p:cNvPr id="44" name="Table 38">
            <a:extLst>
              <a:ext uri="{FF2B5EF4-FFF2-40B4-BE49-F238E27FC236}">
                <a16:creationId xmlns:a16="http://schemas.microsoft.com/office/drawing/2014/main" id="{1E6340B1-7A6F-4F69-8CE2-0DFCD4096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899661"/>
              </p:ext>
            </p:extLst>
          </p:nvPr>
        </p:nvGraphicFramePr>
        <p:xfrm>
          <a:off x="8507517" y="2991557"/>
          <a:ext cx="1053298" cy="1049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649">
                  <a:extLst>
                    <a:ext uri="{9D8B030D-6E8A-4147-A177-3AD203B41FA5}">
                      <a16:colId xmlns:a16="http://schemas.microsoft.com/office/drawing/2014/main" val="1483326758"/>
                    </a:ext>
                  </a:extLst>
                </a:gridCol>
                <a:gridCol w="526649">
                  <a:extLst>
                    <a:ext uri="{9D8B030D-6E8A-4147-A177-3AD203B41FA5}">
                      <a16:colId xmlns:a16="http://schemas.microsoft.com/office/drawing/2014/main" val="68399458"/>
                    </a:ext>
                  </a:extLst>
                </a:gridCol>
              </a:tblGrid>
              <a:tr h="52452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36399"/>
                  </a:ext>
                </a:extLst>
              </a:tr>
              <a:tr h="52452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8034"/>
                  </a:ext>
                </a:extLst>
              </a:tr>
            </a:tbl>
          </a:graphicData>
        </a:graphic>
      </p:graphicFrame>
      <p:pic>
        <p:nvPicPr>
          <p:cNvPr id="49" name="Picture 48">
            <a:extLst>
              <a:ext uri="{FF2B5EF4-FFF2-40B4-BE49-F238E27FC236}">
                <a16:creationId xmlns:a16="http://schemas.microsoft.com/office/drawing/2014/main" id="{16DB57BB-CFAE-4B2E-98C6-128032C2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8507517" y="4632950"/>
            <a:ext cx="1055372" cy="104904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 fov="0">
              <a:rot lat="0" lon="0" rev="0"/>
            </a:camera>
            <a:lightRig rig="threePt" dir="t"/>
          </a:scene3d>
          <a:sp3d>
            <a:bevelT w="0" h="0"/>
          </a:sp3d>
        </p:spPr>
      </p:pic>
      <p:graphicFrame>
        <p:nvGraphicFramePr>
          <p:cNvPr id="47" name="Table 22">
            <a:extLst>
              <a:ext uri="{FF2B5EF4-FFF2-40B4-BE49-F238E27FC236}">
                <a16:creationId xmlns:a16="http://schemas.microsoft.com/office/drawing/2014/main" id="{2E05F603-7032-431D-926A-AF2B7E81F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733296"/>
              </p:ext>
            </p:extLst>
          </p:nvPr>
        </p:nvGraphicFramePr>
        <p:xfrm>
          <a:off x="8507517" y="4632950"/>
          <a:ext cx="1053300" cy="1049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325">
                  <a:extLst>
                    <a:ext uri="{9D8B030D-6E8A-4147-A177-3AD203B41FA5}">
                      <a16:colId xmlns:a16="http://schemas.microsoft.com/office/drawing/2014/main" val="428622838"/>
                    </a:ext>
                  </a:extLst>
                </a:gridCol>
                <a:gridCol w="263325">
                  <a:extLst>
                    <a:ext uri="{9D8B030D-6E8A-4147-A177-3AD203B41FA5}">
                      <a16:colId xmlns:a16="http://schemas.microsoft.com/office/drawing/2014/main" val="590693885"/>
                    </a:ext>
                  </a:extLst>
                </a:gridCol>
                <a:gridCol w="263325">
                  <a:extLst>
                    <a:ext uri="{9D8B030D-6E8A-4147-A177-3AD203B41FA5}">
                      <a16:colId xmlns:a16="http://schemas.microsoft.com/office/drawing/2014/main" val="796164162"/>
                    </a:ext>
                  </a:extLst>
                </a:gridCol>
                <a:gridCol w="263325">
                  <a:extLst>
                    <a:ext uri="{9D8B030D-6E8A-4147-A177-3AD203B41FA5}">
                      <a16:colId xmlns:a16="http://schemas.microsoft.com/office/drawing/2014/main" val="350748375"/>
                    </a:ext>
                  </a:extLst>
                </a:gridCol>
              </a:tblGrid>
              <a:tr h="23417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330204"/>
                  </a:ext>
                </a:extLst>
              </a:tr>
              <a:tr h="27162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99330"/>
                  </a:ext>
                </a:extLst>
              </a:tr>
              <a:tr h="27162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393654"/>
                  </a:ext>
                </a:extLst>
              </a:tr>
              <a:tr h="27162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524195"/>
                  </a:ext>
                </a:extLst>
              </a:tr>
            </a:tbl>
          </a:graphicData>
        </a:graphic>
      </p:graphicFrame>
      <p:pic>
        <p:nvPicPr>
          <p:cNvPr id="56" name="Picture 55">
            <a:extLst>
              <a:ext uri="{FF2B5EF4-FFF2-40B4-BE49-F238E27FC236}">
                <a16:creationId xmlns:a16="http://schemas.microsoft.com/office/drawing/2014/main" id="{B68C8CEF-F105-4442-9691-0D7D5CCC7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8507517" y="1299743"/>
            <a:ext cx="1055372" cy="104904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 fov="0">
              <a:rot lat="0" lon="0" rev="0"/>
            </a:camera>
            <a:lightRig rig="threePt" dir="t"/>
          </a:scene3d>
          <a:sp3d>
            <a:bevelT w="0" h="0"/>
          </a:sp3d>
        </p:spPr>
      </p:pic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81E71225-368E-42CB-AB6A-371F9571A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074475"/>
              </p:ext>
            </p:extLst>
          </p:nvPr>
        </p:nvGraphicFramePr>
        <p:xfrm>
          <a:off x="8507517" y="1299743"/>
          <a:ext cx="1053300" cy="1043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300">
                  <a:extLst>
                    <a:ext uri="{9D8B030D-6E8A-4147-A177-3AD203B41FA5}">
                      <a16:colId xmlns:a16="http://schemas.microsoft.com/office/drawing/2014/main" val="3752951414"/>
                    </a:ext>
                  </a:extLst>
                </a:gridCol>
              </a:tblGrid>
              <a:tr h="104371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60517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86687DDB-0C62-4062-BE6C-B54CAC932C8F}"/>
              </a:ext>
            </a:extLst>
          </p:cNvPr>
          <p:cNvSpPr txBox="1"/>
          <p:nvPr/>
        </p:nvSpPr>
        <p:spPr>
          <a:xfrm>
            <a:off x="8461802" y="2354953"/>
            <a:ext cx="763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Level 0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0F3D5A-9C41-47AF-86A7-57ABFE47125D}"/>
              </a:ext>
            </a:extLst>
          </p:cNvPr>
          <p:cNvSpPr txBox="1"/>
          <p:nvPr/>
        </p:nvSpPr>
        <p:spPr>
          <a:xfrm>
            <a:off x="8466266" y="4047221"/>
            <a:ext cx="763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Level 1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D36CB4-27C9-442C-B615-6FD150F440F8}"/>
              </a:ext>
            </a:extLst>
          </p:cNvPr>
          <p:cNvSpPr txBox="1"/>
          <p:nvPr/>
        </p:nvSpPr>
        <p:spPr>
          <a:xfrm>
            <a:off x="8507518" y="5723141"/>
            <a:ext cx="722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Level 2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9FFFD4-D6FA-4407-96A2-A837BCA4019F}"/>
              </a:ext>
            </a:extLst>
          </p:cNvPr>
          <p:cNvSpPr/>
          <p:nvPr/>
        </p:nvSpPr>
        <p:spPr>
          <a:xfrm rot="5400000">
            <a:off x="8109694" y="3342390"/>
            <a:ext cx="4382251" cy="3473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MAXPOOL</a:t>
            </a:r>
            <a:endParaRPr lang="en-IN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8932996-6369-4802-8DD0-1E2CEACA31FE}"/>
              </a:ext>
            </a:extLst>
          </p:cNvPr>
          <p:cNvCxnSpPr>
            <a:cxnSpLocks/>
            <a:stCxn id="54" idx="3"/>
            <a:endCxn id="63" idx="2"/>
          </p:cNvCxnSpPr>
          <p:nvPr/>
        </p:nvCxnSpPr>
        <p:spPr>
          <a:xfrm>
            <a:off x="9560817" y="1821600"/>
            <a:ext cx="566314" cy="169447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E3776B-ADF4-488E-85FB-401F43B28435}"/>
              </a:ext>
            </a:extLst>
          </p:cNvPr>
          <p:cNvCxnSpPr>
            <a:cxnSpLocks/>
            <a:stCxn id="44" idx="3"/>
            <a:endCxn id="63" idx="2"/>
          </p:cNvCxnSpPr>
          <p:nvPr/>
        </p:nvCxnSpPr>
        <p:spPr>
          <a:xfrm>
            <a:off x="9560815" y="3516079"/>
            <a:ext cx="566316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7079298-6977-4DBD-9123-06874457CD0C}"/>
              </a:ext>
            </a:extLst>
          </p:cNvPr>
          <p:cNvCxnSpPr>
            <a:cxnSpLocks/>
            <a:stCxn id="47" idx="3"/>
            <a:endCxn id="63" idx="2"/>
          </p:cNvCxnSpPr>
          <p:nvPr/>
        </p:nvCxnSpPr>
        <p:spPr>
          <a:xfrm flipV="1">
            <a:off x="9560817" y="3516079"/>
            <a:ext cx="566314" cy="1641393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2D591D1-68DD-47CA-98A8-B37FB6945E35}"/>
              </a:ext>
            </a:extLst>
          </p:cNvPr>
          <p:cNvSpPr txBox="1"/>
          <p:nvPr/>
        </p:nvSpPr>
        <p:spPr>
          <a:xfrm>
            <a:off x="8460141" y="692123"/>
            <a:ext cx="3126713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20326C-8871-4B0E-93EF-6D16AC0C1FAB}"/>
              </a:ext>
            </a:extLst>
          </p:cNvPr>
          <p:cNvCxnSpPr>
            <a:cxnSpLocks/>
          </p:cNvCxnSpPr>
          <p:nvPr/>
        </p:nvCxnSpPr>
        <p:spPr>
          <a:xfrm>
            <a:off x="10630808" y="3516079"/>
            <a:ext cx="367392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CEDFE8E6-A9B6-4E5A-AEF2-75DB861A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176419" y="3277920"/>
            <a:ext cx="4480457" cy="47631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2EF99E9-7EF7-43C0-8715-4A1E1ABF0167}"/>
              </a:ext>
            </a:extLst>
          </p:cNvPr>
          <p:cNvSpPr txBox="1"/>
          <p:nvPr/>
        </p:nvSpPr>
        <p:spPr>
          <a:xfrm>
            <a:off x="11050030" y="5877030"/>
            <a:ext cx="112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  X  1</a:t>
            </a:r>
            <a:endParaRPr lang="en-IN" sz="1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C2C512-3C42-4221-9DCC-A33D15A61EE0}"/>
              </a:ext>
            </a:extLst>
          </p:cNvPr>
          <p:cNvCxnSpPr>
            <a:cxnSpLocks/>
          </p:cNvCxnSpPr>
          <p:nvPr/>
        </p:nvCxnSpPr>
        <p:spPr>
          <a:xfrm>
            <a:off x="8379680" y="1304151"/>
            <a:ext cx="0" cy="438225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E26346-C94B-4F25-ACF6-F0C8A45555E1}"/>
              </a:ext>
            </a:extLst>
          </p:cNvPr>
          <p:cNvSpPr txBox="1"/>
          <p:nvPr/>
        </p:nvSpPr>
        <p:spPr>
          <a:xfrm>
            <a:off x="9114141" y="2367017"/>
            <a:ext cx="5802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1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A9654F-8C19-4A6F-A3AE-1DEB881BB0D4}"/>
              </a:ext>
            </a:extLst>
          </p:cNvPr>
          <p:cNvSpPr txBox="1"/>
          <p:nvPr/>
        </p:nvSpPr>
        <p:spPr>
          <a:xfrm>
            <a:off x="9114141" y="4069825"/>
            <a:ext cx="5802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2 x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30E9B-B63B-41D1-8927-B7441ED7089B}"/>
              </a:ext>
            </a:extLst>
          </p:cNvPr>
          <p:cNvSpPr txBox="1"/>
          <p:nvPr/>
        </p:nvSpPr>
        <p:spPr>
          <a:xfrm>
            <a:off x="9114141" y="5735080"/>
            <a:ext cx="5802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4 x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2E563-A92D-4D46-A0F8-DD692D9A4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6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F4DAC3-95EF-4550-87FB-DAE723F9D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7335" r="54814" b="33566"/>
          <a:stretch/>
        </p:blipFill>
        <p:spPr>
          <a:xfrm>
            <a:off x="3242077" y="1366811"/>
            <a:ext cx="693950" cy="59469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BD02C3-6B79-44ED-8D5E-C87BA15C8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5" t="24133" r="7374" b="-1"/>
          <a:stretch/>
        </p:blipFill>
        <p:spPr>
          <a:xfrm>
            <a:off x="1309479" y="1299647"/>
            <a:ext cx="693950" cy="8033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C0AB0D-0BFF-42D5-AD17-468196DADE00}"/>
              </a:ext>
            </a:extLst>
          </p:cNvPr>
          <p:cNvCxnSpPr>
            <a:cxnSpLocks/>
          </p:cNvCxnSpPr>
          <p:nvPr/>
        </p:nvCxnSpPr>
        <p:spPr>
          <a:xfrm>
            <a:off x="2328871" y="1704016"/>
            <a:ext cx="621119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7A57D4-12B0-449D-B436-0032B4E5D111}"/>
              </a:ext>
            </a:extLst>
          </p:cNvPr>
          <p:cNvSpPr/>
          <p:nvPr/>
        </p:nvSpPr>
        <p:spPr>
          <a:xfrm>
            <a:off x="1130419" y="805866"/>
            <a:ext cx="3032398" cy="1428820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61805-CE73-4886-84AA-57B28B818EB1}"/>
              </a:ext>
            </a:extLst>
          </p:cNvPr>
          <p:cNvSpPr txBox="1"/>
          <p:nvPr/>
        </p:nvSpPr>
        <p:spPr>
          <a:xfrm>
            <a:off x="1790444" y="904816"/>
            <a:ext cx="1817998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Selective Search Crops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D79D0-ED4C-4C0F-8810-A0D493A97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5" t="24133" r="7374" b="-1"/>
          <a:stretch/>
        </p:blipFill>
        <p:spPr>
          <a:xfrm>
            <a:off x="1201581" y="2749867"/>
            <a:ext cx="693950" cy="8033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EAAD4-32C2-4635-AE0F-DF615BD5A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7335" r="54814" b="33566"/>
          <a:stretch/>
        </p:blipFill>
        <p:spPr>
          <a:xfrm>
            <a:off x="1201581" y="5133179"/>
            <a:ext cx="693950" cy="59469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A29189-DBDF-46DC-977E-9A4BD85AD5D7}"/>
              </a:ext>
            </a:extLst>
          </p:cNvPr>
          <p:cNvSpPr/>
          <p:nvPr/>
        </p:nvSpPr>
        <p:spPr>
          <a:xfrm>
            <a:off x="2646618" y="2867204"/>
            <a:ext cx="1106379" cy="5110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CNN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9B945-8EE2-4BD8-8180-F5880B357FDE}"/>
              </a:ext>
            </a:extLst>
          </p:cNvPr>
          <p:cNvSpPr txBox="1"/>
          <p:nvPr/>
        </p:nvSpPr>
        <p:spPr>
          <a:xfrm>
            <a:off x="5062554" y="2968823"/>
            <a:ext cx="2162171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59849D-0142-429D-9686-7FCB49C154E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011124" y="3122712"/>
            <a:ext cx="635494" cy="293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90E55E-0E0E-4510-B330-281A730FCA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752997" y="3122712"/>
            <a:ext cx="1309557" cy="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20">
            <a:extLst>
              <a:ext uri="{FF2B5EF4-FFF2-40B4-BE49-F238E27FC236}">
                <a16:creationId xmlns:a16="http://schemas.microsoft.com/office/drawing/2014/main" id="{55BB6E4C-E421-4A8E-8399-DF01AD456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43106"/>
              </p:ext>
            </p:extLst>
          </p:nvPr>
        </p:nvGraphicFramePr>
        <p:xfrm>
          <a:off x="5711849" y="3520205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17" name="Table 20">
            <a:extLst>
              <a:ext uri="{FF2B5EF4-FFF2-40B4-BE49-F238E27FC236}">
                <a16:creationId xmlns:a16="http://schemas.microsoft.com/office/drawing/2014/main" id="{F8B0A555-8EC6-439D-93C9-94E442ED3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62793"/>
              </p:ext>
            </p:extLst>
          </p:nvPr>
        </p:nvGraphicFramePr>
        <p:xfrm>
          <a:off x="5813449" y="3591638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D0D74FC-4941-45DE-837A-05EB2AAF2B0A}"/>
              </a:ext>
            </a:extLst>
          </p:cNvPr>
          <p:cNvSpPr txBox="1"/>
          <p:nvPr/>
        </p:nvSpPr>
        <p:spPr>
          <a:xfrm>
            <a:off x="8725816" y="3137993"/>
            <a:ext cx="146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 </a:t>
            </a:r>
            <a:r>
              <a:rPr lang="en-US" dirty="0"/>
              <a:t>x</a:t>
            </a:r>
            <a:r>
              <a:rPr lang="en-US" sz="1800" dirty="0"/>
              <a:t> channel  </a:t>
            </a:r>
            <a:endParaRPr lang="en-IN" sz="1800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4781FDE-9113-4039-8A29-D0FC8244B603}"/>
              </a:ext>
            </a:extLst>
          </p:cNvPr>
          <p:cNvCxnSpPr>
            <a:cxnSpLocks/>
            <a:stCxn id="12" idx="3"/>
            <a:endCxn id="16" idx="0"/>
          </p:cNvCxnSpPr>
          <p:nvPr/>
        </p:nvCxnSpPr>
        <p:spPr>
          <a:xfrm>
            <a:off x="7224725" y="3122712"/>
            <a:ext cx="674064" cy="397493"/>
          </a:xfrm>
          <a:prstGeom prst="bentConnector2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F5C124-2F86-42C8-8082-28372D14E549}"/>
              </a:ext>
            </a:extLst>
          </p:cNvPr>
          <p:cNvCxnSpPr>
            <a:cxnSpLocks/>
          </p:cNvCxnSpPr>
          <p:nvPr/>
        </p:nvCxnSpPr>
        <p:spPr>
          <a:xfrm>
            <a:off x="1548556" y="3774918"/>
            <a:ext cx="0" cy="1203482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28B72AD-46B2-465D-97A0-71CAEFEE7692}"/>
              </a:ext>
            </a:extLst>
          </p:cNvPr>
          <p:cNvSpPr/>
          <p:nvPr/>
        </p:nvSpPr>
        <p:spPr>
          <a:xfrm>
            <a:off x="2646618" y="5103592"/>
            <a:ext cx="1106379" cy="5110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CNN</a:t>
            </a:r>
            <a:endParaRPr lang="en-IN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8BDC04-2699-489C-B5B9-F32F6756D3AA}"/>
              </a:ext>
            </a:extLst>
          </p:cNvPr>
          <p:cNvSpPr txBox="1"/>
          <p:nvPr/>
        </p:nvSpPr>
        <p:spPr>
          <a:xfrm>
            <a:off x="5014914" y="5205211"/>
            <a:ext cx="2162171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81B18D1-09D5-4863-B727-E60BD31E12B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2011124" y="5359100"/>
            <a:ext cx="635494" cy="293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424A62-1CD7-48D1-97B5-ADA5280594D3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752997" y="5359100"/>
            <a:ext cx="1261917" cy="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20">
            <a:extLst>
              <a:ext uri="{FF2B5EF4-FFF2-40B4-BE49-F238E27FC236}">
                <a16:creationId xmlns:a16="http://schemas.microsoft.com/office/drawing/2014/main" id="{24831D12-4C9C-4A5B-A806-07BDDAE41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01641"/>
              </p:ext>
            </p:extLst>
          </p:nvPr>
        </p:nvGraphicFramePr>
        <p:xfrm>
          <a:off x="5711849" y="5756593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graphicFrame>
        <p:nvGraphicFramePr>
          <p:cNvPr id="40" name="Table 20">
            <a:extLst>
              <a:ext uri="{FF2B5EF4-FFF2-40B4-BE49-F238E27FC236}">
                <a16:creationId xmlns:a16="http://schemas.microsoft.com/office/drawing/2014/main" id="{C8CBE11C-790C-41B9-B9E3-262938952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6045"/>
              </p:ext>
            </p:extLst>
          </p:nvPr>
        </p:nvGraphicFramePr>
        <p:xfrm>
          <a:off x="5813449" y="5828026"/>
          <a:ext cx="4373880" cy="366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8541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928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002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12219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05164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957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0976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581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6259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44338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27085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07175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192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43743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2390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0119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42169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54614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53401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55893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801908"/>
                    </a:ext>
                  </a:extLst>
                </a:gridCol>
              </a:tblGrid>
              <a:tr h="36656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divot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42962854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CED7A919-01E9-41D5-9A5C-8487370B6D9A}"/>
              </a:ext>
            </a:extLst>
          </p:cNvPr>
          <p:cNvSpPr txBox="1"/>
          <p:nvPr/>
        </p:nvSpPr>
        <p:spPr>
          <a:xfrm>
            <a:off x="8724606" y="5337650"/>
            <a:ext cx="146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21  </a:t>
            </a:r>
            <a:r>
              <a:rPr lang="en-US" dirty="0"/>
              <a:t>x</a:t>
            </a:r>
            <a:r>
              <a:rPr lang="en-US" sz="1800" dirty="0"/>
              <a:t> depth</a:t>
            </a:r>
            <a:endParaRPr lang="en-IN" sz="1800" dirty="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5544BC0-F520-44F7-9AB5-2844302B8BB4}"/>
              </a:ext>
            </a:extLst>
          </p:cNvPr>
          <p:cNvCxnSpPr>
            <a:cxnSpLocks/>
            <a:stCxn id="36" idx="3"/>
            <a:endCxn id="39" idx="0"/>
          </p:cNvCxnSpPr>
          <p:nvPr/>
        </p:nvCxnSpPr>
        <p:spPr>
          <a:xfrm>
            <a:off x="7177085" y="5359100"/>
            <a:ext cx="721704" cy="397493"/>
          </a:xfrm>
          <a:prstGeom prst="bentConnector2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7EE0FCB-0085-4C7F-B4F7-6AE75E0FE12E}"/>
              </a:ext>
            </a:extLst>
          </p:cNvPr>
          <p:cNvSpPr txBox="1"/>
          <p:nvPr/>
        </p:nvSpPr>
        <p:spPr>
          <a:xfrm>
            <a:off x="3841812" y="3138100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8F2071-911C-4452-88A0-237EA3FBB509}"/>
              </a:ext>
            </a:extLst>
          </p:cNvPr>
          <p:cNvSpPr txBox="1"/>
          <p:nvPr/>
        </p:nvSpPr>
        <p:spPr>
          <a:xfrm>
            <a:off x="3916743" y="5395979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88B8DCD7-577B-4C21-9318-E3E83D2815A5}"/>
              </a:ext>
            </a:extLst>
          </p:cNvPr>
          <p:cNvCxnSpPr>
            <a:cxnSpLocks/>
            <a:stCxn id="5" idx="1"/>
            <a:endCxn id="10" idx="1"/>
          </p:cNvCxnSpPr>
          <p:nvPr/>
        </p:nvCxnSpPr>
        <p:spPr>
          <a:xfrm rot="10800000" flipH="1" flipV="1">
            <a:off x="1130419" y="1520275"/>
            <a:ext cx="71162" cy="3910249"/>
          </a:xfrm>
          <a:prstGeom prst="curvedConnector3">
            <a:avLst>
              <a:gd name="adj1" fmla="val -1445575"/>
            </a:avLst>
          </a:prstGeom>
          <a:ln w="952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FEAAA41A-41BE-491A-8CE6-DF83305645E0}"/>
              </a:ext>
            </a:extLst>
          </p:cNvPr>
          <p:cNvCxnSpPr>
            <a:cxnSpLocks/>
            <a:stCxn id="5" idx="1"/>
            <a:endCxn id="8" idx="1"/>
          </p:cNvCxnSpPr>
          <p:nvPr/>
        </p:nvCxnSpPr>
        <p:spPr>
          <a:xfrm rot="10800000" flipH="1" flipV="1">
            <a:off x="1130419" y="1520275"/>
            <a:ext cx="71162" cy="1631249"/>
          </a:xfrm>
          <a:prstGeom prst="curvedConnector3">
            <a:avLst>
              <a:gd name="adj1" fmla="val -517552"/>
            </a:avLst>
          </a:prstGeom>
          <a:ln w="952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2D479E0C-EBF0-43BA-A7FF-E4049FE94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90" y="879145"/>
            <a:ext cx="7173051" cy="1267112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  <a:prstDash val="sysDash"/>
          </a:ln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A125FEF-F753-4E2A-8298-B2E4DA97FB4C}"/>
              </a:ext>
            </a:extLst>
          </p:cNvPr>
          <p:cNvCxnSpPr>
            <a:cxnSpLocks/>
            <a:stCxn id="77" idx="1"/>
            <a:endCxn id="77" idx="3"/>
          </p:cNvCxnSpPr>
          <p:nvPr/>
        </p:nvCxnSpPr>
        <p:spPr>
          <a:xfrm>
            <a:off x="4847090" y="1512701"/>
            <a:ext cx="717305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6C93714-9EE8-4004-8345-8EF6F393AD55}"/>
              </a:ext>
            </a:extLst>
          </p:cNvPr>
          <p:cNvSpPr/>
          <p:nvPr/>
        </p:nvSpPr>
        <p:spPr>
          <a:xfrm>
            <a:off x="9843694" y="663414"/>
            <a:ext cx="976421" cy="185810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BD9122-2549-479E-B51A-DFAF91CDE4DB}"/>
              </a:ext>
            </a:extLst>
          </p:cNvPr>
          <p:cNvSpPr txBox="1"/>
          <p:nvPr/>
        </p:nvSpPr>
        <p:spPr>
          <a:xfrm>
            <a:off x="9843694" y="2201830"/>
            <a:ext cx="976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Constrain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80CBA1-191E-407B-A26F-EE4A29979844}"/>
              </a:ext>
            </a:extLst>
          </p:cNvPr>
          <p:cNvSpPr txBox="1"/>
          <p:nvPr/>
        </p:nvSpPr>
        <p:spPr>
          <a:xfrm>
            <a:off x="9187176" y="4365258"/>
            <a:ext cx="284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Fixed size output for any size/scale of image.</a:t>
            </a:r>
            <a:endParaRPr lang="en-IN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F4A13FB-1D19-4446-9794-9465D7C17C67}"/>
              </a:ext>
            </a:extLst>
          </p:cNvPr>
          <p:cNvSpPr txBox="1"/>
          <p:nvPr/>
        </p:nvSpPr>
        <p:spPr>
          <a:xfrm>
            <a:off x="3047163" y="0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- 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48EA582-B94A-475C-8486-4659388FE8C5}"/>
              </a:ext>
            </a:extLst>
          </p:cNvPr>
          <p:cNvSpPr txBox="1"/>
          <p:nvPr/>
        </p:nvSpPr>
        <p:spPr>
          <a:xfrm>
            <a:off x="10331904" y="6229672"/>
            <a:ext cx="134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depth ? 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06585-59FF-4854-AA20-FBC80B41B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B8FD8-1EE8-4FF5-B708-1C0AC4EF0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24" y="2419576"/>
            <a:ext cx="6538376" cy="4035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4CF6A-380B-4E67-8637-10F0AE64A57F}"/>
              </a:ext>
            </a:extLst>
          </p:cNvPr>
          <p:cNvSpPr txBox="1"/>
          <p:nvPr/>
        </p:nvSpPr>
        <p:spPr>
          <a:xfrm>
            <a:off x="5800824" y="5156826"/>
            <a:ext cx="1677214" cy="584775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AlexNET</a:t>
            </a:r>
          </a:p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13 x 13 x 256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10BC2-499B-4B17-927B-FC826804EAF0}"/>
              </a:ext>
            </a:extLst>
          </p:cNvPr>
          <p:cNvSpPr txBox="1"/>
          <p:nvPr/>
        </p:nvSpPr>
        <p:spPr>
          <a:xfrm>
            <a:off x="3048000" y="662716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https://arxiv.org/abs/1406.4729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BF516-E7B5-4DD3-AB28-27A090AF4E1E}"/>
              </a:ext>
            </a:extLst>
          </p:cNvPr>
          <p:cNvSpPr txBox="1"/>
          <p:nvPr/>
        </p:nvSpPr>
        <p:spPr>
          <a:xfrm>
            <a:off x="3047163" y="0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- 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B9B71B-2093-4E3D-B883-B55476108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1" y="880040"/>
            <a:ext cx="5507323" cy="19345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F76C35-68A2-4E4D-A264-6E8987E21FD6}"/>
              </a:ext>
            </a:extLst>
          </p:cNvPr>
          <p:cNvSpPr/>
          <p:nvPr/>
        </p:nvSpPr>
        <p:spPr>
          <a:xfrm>
            <a:off x="203200" y="707886"/>
            <a:ext cx="5892800" cy="216485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11988-F8E9-4E4E-AF73-73A3EC8DD02E}"/>
              </a:ext>
            </a:extLst>
          </p:cNvPr>
          <p:cNvSpPr txBox="1"/>
          <p:nvPr/>
        </p:nvSpPr>
        <p:spPr>
          <a:xfrm>
            <a:off x="2208555" y="2913485"/>
            <a:ext cx="1677214" cy="33855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AlexNET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85E31BB-9A54-4CB8-A2CC-12BDC3465C52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3482676" y="3131066"/>
            <a:ext cx="3194530" cy="1441765"/>
          </a:xfrm>
          <a:prstGeom prst="curvedConnector2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9C38EF4-6151-4BBD-84AE-424C7CBA925D}"/>
              </a:ext>
            </a:extLst>
          </p:cNvPr>
          <p:cNvSpPr/>
          <p:nvPr/>
        </p:nvSpPr>
        <p:spPr>
          <a:xfrm>
            <a:off x="9141487" y="4851400"/>
            <a:ext cx="2182042" cy="196850"/>
          </a:xfrm>
          <a:prstGeom prst="rect">
            <a:avLst/>
          </a:prstGeom>
          <a:solidFill>
            <a:schemeClr val="accent5">
              <a:lumMod val="75000"/>
              <a:alpha val="14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6C2142-483B-492D-88AF-335884F0D208}"/>
              </a:ext>
            </a:extLst>
          </p:cNvPr>
          <p:cNvSpPr/>
          <p:nvPr/>
        </p:nvSpPr>
        <p:spPr>
          <a:xfrm>
            <a:off x="7478038" y="3082762"/>
            <a:ext cx="2182042" cy="196850"/>
          </a:xfrm>
          <a:prstGeom prst="rect">
            <a:avLst/>
          </a:prstGeom>
          <a:solidFill>
            <a:schemeClr val="accent5">
              <a:lumMod val="75000"/>
              <a:alpha val="14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A6ACB-6CB1-4203-99C9-948CBC0A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7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1A1211CF-9E88-427F-81BB-DCFD00854A6A}"/>
              </a:ext>
            </a:extLst>
          </p:cNvPr>
          <p:cNvSpPr/>
          <p:nvPr/>
        </p:nvSpPr>
        <p:spPr>
          <a:xfrm rot="5400000">
            <a:off x="2830249" y="2882169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D8015-0D8E-41C5-AABB-5EE43A49C7B5}"/>
              </a:ext>
            </a:extLst>
          </p:cNvPr>
          <p:cNvSpPr txBox="1"/>
          <p:nvPr/>
        </p:nvSpPr>
        <p:spPr>
          <a:xfrm>
            <a:off x="4784453" y="4042635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D4D0B-1603-4512-8B11-DAA9AE21166E}"/>
              </a:ext>
            </a:extLst>
          </p:cNvPr>
          <p:cNvSpPr/>
          <p:nvPr/>
        </p:nvSpPr>
        <p:spPr>
          <a:xfrm>
            <a:off x="2809556" y="2186655"/>
            <a:ext cx="3032398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D85F3-3A6C-4F91-9EC6-1C6D1D4BFFE7}"/>
              </a:ext>
            </a:extLst>
          </p:cNvPr>
          <p:cNvSpPr txBox="1"/>
          <p:nvPr/>
        </p:nvSpPr>
        <p:spPr>
          <a:xfrm rot="5400000">
            <a:off x="2971415" y="3148189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C70B4-75C3-487A-9502-44E0EA52F547}"/>
              </a:ext>
            </a:extLst>
          </p:cNvPr>
          <p:cNvSpPr txBox="1"/>
          <p:nvPr/>
        </p:nvSpPr>
        <p:spPr>
          <a:xfrm>
            <a:off x="2818005" y="4442745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50D2D-6DD6-4906-8562-48BD836EC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t="2704" r="6106" b="7412"/>
          <a:stretch/>
        </p:blipFill>
        <p:spPr>
          <a:xfrm>
            <a:off x="4365372" y="2747421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15FC5F-8BA0-47E5-804A-93512812B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/>
          <a:stretch/>
        </p:blipFill>
        <p:spPr>
          <a:xfrm>
            <a:off x="4456294" y="2837679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3F999-73D9-4F6D-95BD-3CA597A31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069" y="2927937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F0F47-5F01-4F1F-A12E-D516E2849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/>
          <a:stretch/>
        </p:blipFill>
        <p:spPr>
          <a:xfrm>
            <a:off x="4746848" y="3152370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2E3DA-A7CF-444B-AC28-3CFC032E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t="2704" r="6106" b="7412"/>
          <a:stretch/>
        </p:blipFill>
        <p:spPr>
          <a:xfrm>
            <a:off x="4854767" y="3249675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6DE945-6D33-4596-A548-87CB98E3C68C}"/>
              </a:ext>
            </a:extLst>
          </p:cNvPr>
          <p:cNvCxnSpPr>
            <a:cxnSpLocks/>
          </p:cNvCxnSpPr>
          <p:nvPr/>
        </p:nvCxnSpPr>
        <p:spPr>
          <a:xfrm>
            <a:off x="4367597" y="3646960"/>
            <a:ext cx="326478" cy="394807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D70659-34F9-40C0-87CE-9A067C3541F6}"/>
              </a:ext>
            </a:extLst>
          </p:cNvPr>
          <p:cNvCxnSpPr>
            <a:cxnSpLocks/>
          </p:cNvCxnSpPr>
          <p:nvPr/>
        </p:nvCxnSpPr>
        <p:spPr>
          <a:xfrm>
            <a:off x="4125407" y="3249675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9B318-25CF-4297-9D32-6E55228C7F90}"/>
              </a:ext>
            </a:extLst>
          </p:cNvPr>
          <p:cNvSpPr txBox="1"/>
          <p:nvPr/>
        </p:nvSpPr>
        <p:spPr>
          <a:xfrm rot="5400000">
            <a:off x="3398985" y="3195494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C5DA2-0B34-4675-A432-D5A09A8639E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763808" y="1822646"/>
            <a:ext cx="0" cy="92477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E2EDFF-D967-4941-A6FD-53EC2ED3BB5E}"/>
              </a:ext>
            </a:extLst>
          </p:cNvPr>
          <p:cNvSpPr txBox="1"/>
          <p:nvPr/>
        </p:nvSpPr>
        <p:spPr>
          <a:xfrm>
            <a:off x="4056723" y="1176315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AlexNET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13 x 13 x 256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70F57-67B4-4BF2-B65A-4F1F5A3E246A}"/>
              </a:ext>
            </a:extLst>
          </p:cNvPr>
          <p:cNvSpPr txBox="1"/>
          <p:nvPr/>
        </p:nvSpPr>
        <p:spPr>
          <a:xfrm rot="3030816">
            <a:off x="4154784" y="3763001"/>
            <a:ext cx="532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256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2B0B-B3A2-4823-B565-09C48D57DCB5}"/>
              </a:ext>
            </a:extLst>
          </p:cNvPr>
          <p:cNvSpPr/>
          <p:nvPr/>
        </p:nvSpPr>
        <p:spPr>
          <a:xfrm rot="5400000">
            <a:off x="4332342" y="3050195"/>
            <a:ext cx="4382251" cy="3891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97C167-82B0-4D19-9044-C6C40FE0CDE0}"/>
              </a:ext>
            </a:extLst>
          </p:cNvPr>
          <p:cNvCxnSpPr>
            <a:cxnSpLocks/>
          </p:cNvCxnSpPr>
          <p:nvPr/>
        </p:nvCxnSpPr>
        <p:spPr>
          <a:xfrm flipV="1">
            <a:off x="5651638" y="3244784"/>
            <a:ext cx="606491" cy="297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9970672-47BD-41A2-B3CE-8A02F5851D52}"/>
              </a:ext>
            </a:extLst>
          </p:cNvPr>
          <p:cNvSpPr txBox="1"/>
          <p:nvPr/>
        </p:nvSpPr>
        <p:spPr>
          <a:xfrm>
            <a:off x="5348601" y="5163882"/>
            <a:ext cx="1102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21 x 256</a:t>
            </a:r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20B55F-4E39-44FC-A46C-EF23306DD51D}"/>
              </a:ext>
            </a:extLst>
          </p:cNvPr>
          <p:cNvCxnSpPr>
            <a:cxnSpLocks/>
          </p:cNvCxnSpPr>
          <p:nvPr/>
        </p:nvCxnSpPr>
        <p:spPr>
          <a:xfrm flipV="1">
            <a:off x="6757164" y="3232239"/>
            <a:ext cx="606491" cy="2971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53C41D1-2B03-491B-A462-E0D4AEA849D7}"/>
              </a:ext>
            </a:extLst>
          </p:cNvPr>
          <p:cNvSpPr/>
          <p:nvPr/>
        </p:nvSpPr>
        <p:spPr>
          <a:xfrm>
            <a:off x="7423951" y="2351612"/>
            <a:ext cx="233970" cy="1829522"/>
          </a:xfrm>
          <a:prstGeom prst="rect">
            <a:avLst/>
          </a:prstGeom>
          <a:solidFill>
            <a:schemeClr val="accent5">
              <a:lumMod val="75000"/>
              <a:alpha val="8000"/>
            </a:schemeClr>
          </a:solidFill>
          <a:ln>
            <a:solidFill>
              <a:schemeClr val="accent5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FC6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3AFA00-C63A-41BD-97BD-E95F13BB64A7}"/>
              </a:ext>
            </a:extLst>
          </p:cNvPr>
          <p:cNvSpPr/>
          <p:nvPr/>
        </p:nvSpPr>
        <p:spPr>
          <a:xfrm>
            <a:off x="7796206" y="2351612"/>
            <a:ext cx="233970" cy="1829522"/>
          </a:xfrm>
          <a:prstGeom prst="rect">
            <a:avLst/>
          </a:prstGeom>
          <a:solidFill>
            <a:schemeClr val="accent5">
              <a:lumMod val="75000"/>
              <a:alpha val="8000"/>
            </a:schemeClr>
          </a:solidFill>
          <a:ln>
            <a:solidFill>
              <a:schemeClr val="accent5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FC7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00A899-4382-482F-88F0-379864D89F9C}"/>
              </a:ext>
            </a:extLst>
          </p:cNvPr>
          <p:cNvSpPr/>
          <p:nvPr/>
        </p:nvSpPr>
        <p:spPr>
          <a:xfrm>
            <a:off x="8870637" y="2576794"/>
            <a:ext cx="1370186" cy="1267569"/>
          </a:xfrm>
          <a:prstGeom prst="rect">
            <a:avLst/>
          </a:prstGeom>
          <a:solidFill>
            <a:schemeClr val="accent3">
              <a:lumMod val="75000"/>
              <a:alpha val="8000"/>
            </a:schemeClr>
          </a:solidFill>
          <a:ln>
            <a:solidFill>
              <a:schemeClr val="accent3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4EA08D-BAE6-4785-BAB8-7F642A0DD2F6}"/>
              </a:ext>
            </a:extLst>
          </p:cNvPr>
          <p:cNvCxnSpPr>
            <a:cxnSpLocks/>
          </p:cNvCxnSpPr>
          <p:nvPr/>
        </p:nvCxnSpPr>
        <p:spPr>
          <a:xfrm flipV="1">
            <a:off x="8147161" y="3232239"/>
            <a:ext cx="606491" cy="297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93DAD5D-AA7C-4FE6-B734-6D89E9CE625D}"/>
              </a:ext>
            </a:extLst>
          </p:cNvPr>
          <p:cNvSpPr txBox="1"/>
          <p:nvPr/>
        </p:nvSpPr>
        <p:spPr>
          <a:xfrm>
            <a:off x="3885141" y="6313070"/>
            <a:ext cx="2863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Fixed size output</a:t>
            </a:r>
            <a:endParaRPr lang="en-IN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EC9095-699F-4424-8D2F-B556AB0CA161}"/>
              </a:ext>
            </a:extLst>
          </p:cNvPr>
          <p:cNvSpPr txBox="1"/>
          <p:nvPr/>
        </p:nvSpPr>
        <p:spPr>
          <a:xfrm>
            <a:off x="3281148" y="6072188"/>
            <a:ext cx="3289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Replace last pool layer with SPP</a:t>
            </a:r>
            <a:endParaRPr lang="en-IN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2DB63903-E186-425B-9554-35AD39FE1B48}"/>
              </a:ext>
            </a:extLst>
          </p:cNvPr>
          <p:cNvCxnSpPr>
            <a:cxnSpLocks/>
            <a:stCxn id="49" idx="0"/>
            <a:endCxn id="31" idx="3"/>
          </p:cNvCxnSpPr>
          <p:nvPr/>
        </p:nvCxnSpPr>
        <p:spPr>
          <a:xfrm rot="5400000" flipH="1" flipV="1">
            <a:off x="5406623" y="4955344"/>
            <a:ext cx="636279" cy="1597410"/>
          </a:xfrm>
          <a:prstGeom prst="curvedConnector3">
            <a:avLst>
              <a:gd name="adj1" fmla="val 50000"/>
            </a:avLst>
          </a:prstGeom>
          <a:ln w="9525"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5E6CE2E-D23B-48DA-B70F-561D5907958A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–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SPPNET</a:t>
            </a:r>
            <a:endParaRPr lang="en-IN" sz="2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B09C44-B057-4EF8-B7A0-41B15057ECA0}"/>
              </a:ext>
            </a:extLst>
          </p:cNvPr>
          <p:cNvSpPr txBox="1"/>
          <p:nvPr/>
        </p:nvSpPr>
        <p:spPr>
          <a:xfrm>
            <a:off x="4607129" y="582552"/>
            <a:ext cx="2469650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SPPNET</a:t>
            </a:r>
            <a:r>
              <a:rPr lang="en-US" dirty="0"/>
              <a:t> for classification</a:t>
            </a:r>
            <a:endParaRPr lang="en-IN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884493D-DB1C-4E5B-ADFD-8DC5E228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70" y="2666718"/>
            <a:ext cx="1801122" cy="119931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BB7194-9F2F-4461-A074-191B0E986442}"/>
              </a:ext>
            </a:extLst>
          </p:cNvPr>
          <p:cNvCxnSpPr>
            <a:cxnSpLocks/>
          </p:cNvCxnSpPr>
          <p:nvPr/>
        </p:nvCxnSpPr>
        <p:spPr>
          <a:xfrm>
            <a:off x="2092591" y="3266373"/>
            <a:ext cx="939427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BAF19E9-374B-4A50-ACF2-825C0BD4C1C2}"/>
              </a:ext>
            </a:extLst>
          </p:cNvPr>
          <p:cNvSpPr txBox="1"/>
          <p:nvPr/>
        </p:nvSpPr>
        <p:spPr>
          <a:xfrm>
            <a:off x="303001" y="3873490"/>
            <a:ext cx="160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Input Image</a:t>
            </a:r>
            <a:endParaRPr lang="en-I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836D16-F654-4C41-BD2D-9A3BEBB6CA9B}"/>
              </a:ext>
            </a:extLst>
          </p:cNvPr>
          <p:cNvSpPr txBox="1"/>
          <p:nvPr/>
        </p:nvSpPr>
        <p:spPr>
          <a:xfrm>
            <a:off x="473064" y="1053658"/>
            <a:ext cx="328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ILSVRC 2014 : # 3rd Ranked</a:t>
            </a:r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6E31784-9CF9-4D21-9503-07A3EA7E9508}"/>
              </a:ext>
            </a:extLst>
          </p:cNvPr>
          <p:cNvSpPr txBox="1"/>
          <p:nvPr/>
        </p:nvSpPr>
        <p:spPr>
          <a:xfrm>
            <a:off x="7171164" y="4319634"/>
            <a:ext cx="48131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SPP has several remarkable properties for deep CNNs:</a:t>
            </a:r>
          </a:p>
          <a:p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SPP is able to generate a fixed length output regardless of the input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Multi-level pooling has been shown to be robust to object deformations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SPP can pool features extracted at variable scales thanks to the flexibility of input scales. </a:t>
            </a: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92E99A-8307-4FD8-838F-3087F80B71D0}"/>
              </a:ext>
            </a:extLst>
          </p:cNvPr>
          <p:cNvSpPr txBox="1"/>
          <p:nvPr/>
        </p:nvSpPr>
        <p:spPr>
          <a:xfrm>
            <a:off x="8030176" y="1073297"/>
            <a:ext cx="3552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Performance Increase :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1.5 % – 2 %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CC6910D-7A56-4991-BD04-C902BA15E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72940"/>
              </p:ext>
            </p:extLst>
          </p:nvPr>
        </p:nvGraphicFramePr>
        <p:xfrm>
          <a:off x="10544568" y="2422850"/>
          <a:ext cx="114464" cy="1575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64">
                  <a:extLst>
                    <a:ext uri="{9D8B030D-6E8A-4147-A177-3AD203B41FA5}">
                      <a16:colId xmlns:a16="http://schemas.microsoft.com/office/drawing/2014/main" val="1759808979"/>
                    </a:ext>
                  </a:extLst>
                </a:gridCol>
              </a:tblGrid>
              <a:tr h="19222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  <a:endParaRPr lang="en-IN" sz="1000" dirty="0"/>
                    </a:p>
                  </a:txBody>
                  <a:tcPr marL="44532" marR="44532" marT="22266" marB="22266"/>
                </a:tc>
                <a:extLst>
                  <a:ext uri="{0D108BD9-81ED-4DB2-BD59-A6C34878D82A}">
                    <a16:rowId xmlns:a16="http://schemas.microsoft.com/office/drawing/2014/main" val="1242348470"/>
                  </a:ext>
                </a:extLst>
              </a:tr>
              <a:tr h="192225">
                <a:tc>
                  <a:txBody>
                    <a:bodyPr/>
                    <a:lstStyle/>
                    <a:p>
                      <a:r>
                        <a:rPr lang="en-US" sz="1000" dirty="0"/>
                        <a:t>-</a:t>
                      </a:r>
                      <a:endParaRPr lang="en-IN" sz="1000" dirty="0"/>
                    </a:p>
                  </a:txBody>
                  <a:tcPr marL="44532" marR="44532" marT="22266" marB="22266"/>
                </a:tc>
                <a:extLst>
                  <a:ext uri="{0D108BD9-81ED-4DB2-BD59-A6C34878D82A}">
                    <a16:rowId xmlns:a16="http://schemas.microsoft.com/office/drawing/2014/main" val="1949740"/>
                  </a:ext>
                </a:extLst>
              </a:tr>
              <a:tr h="192225">
                <a:tc>
                  <a:txBody>
                    <a:bodyPr/>
                    <a:lstStyle/>
                    <a:p>
                      <a:r>
                        <a:rPr lang="en-US" sz="1000" dirty="0"/>
                        <a:t>-</a:t>
                      </a:r>
                      <a:endParaRPr lang="en-IN" sz="1000" dirty="0"/>
                    </a:p>
                  </a:txBody>
                  <a:tcPr marL="44532" marR="44532" marT="22266" marB="22266"/>
                </a:tc>
                <a:extLst>
                  <a:ext uri="{0D108BD9-81ED-4DB2-BD59-A6C34878D82A}">
                    <a16:rowId xmlns:a16="http://schemas.microsoft.com/office/drawing/2014/main" val="3937604429"/>
                  </a:ext>
                </a:extLst>
              </a:tr>
              <a:tr h="192225">
                <a:tc>
                  <a:txBody>
                    <a:bodyPr/>
                    <a:lstStyle/>
                    <a:p>
                      <a:r>
                        <a:rPr lang="en-US" sz="1000" dirty="0"/>
                        <a:t>-</a:t>
                      </a:r>
                      <a:endParaRPr lang="en-IN" sz="1000" dirty="0"/>
                    </a:p>
                  </a:txBody>
                  <a:tcPr marL="44532" marR="44532" marT="22266" marB="22266"/>
                </a:tc>
                <a:extLst>
                  <a:ext uri="{0D108BD9-81ED-4DB2-BD59-A6C34878D82A}">
                    <a16:rowId xmlns:a16="http://schemas.microsoft.com/office/drawing/2014/main" val="3731009779"/>
                  </a:ext>
                </a:extLst>
              </a:tr>
              <a:tr h="192225">
                <a:tc>
                  <a:txBody>
                    <a:bodyPr/>
                    <a:lstStyle/>
                    <a:p>
                      <a:r>
                        <a:rPr lang="en-US" sz="1000" dirty="0"/>
                        <a:t>-</a:t>
                      </a:r>
                      <a:endParaRPr lang="en-IN" sz="1000" dirty="0"/>
                    </a:p>
                  </a:txBody>
                  <a:tcPr marL="44532" marR="44532" marT="22266" marB="22266"/>
                </a:tc>
                <a:extLst>
                  <a:ext uri="{0D108BD9-81ED-4DB2-BD59-A6C34878D82A}">
                    <a16:rowId xmlns:a16="http://schemas.microsoft.com/office/drawing/2014/main" val="1494515644"/>
                  </a:ext>
                </a:extLst>
              </a:tr>
              <a:tr h="192225">
                <a:tc>
                  <a:txBody>
                    <a:bodyPr/>
                    <a:lstStyle/>
                    <a:p>
                      <a:r>
                        <a:rPr lang="en-US" sz="1000" dirty="0"/>
                        <a:t>-</a:t>
                      </a:r>
                      <a:endParaRPr lang="en-IN" sz="1000" dirty="0"/>
                    </a:p>
                  </a:txBody>
                  <a:tcPr marL="44532" marR="44532" marT="22266" marB="22266"/>
                </a:tc>
                <a:extLst>
                  <a:ext uri="{0D108BD9-81ED-4DB2-BD59-A6C34878D82A}">
                    <a16:rowId xmlns:a16="http://schemas.microsoft.com/office/drawing/2014/main" val="1609524830"/>
                  </a:ext>
                </a:extLst>
              </a:tr>
              <a:tr h="192225">
                <a:tc>
                  <a:txBody>
                    <a:bodyPr/>
                    <a:lstStyle/>
                    <a:p>
                      <a:r>
                        <a:rPr lang="en-US" sz="1000" dirty="0"/>
                        <a:t>-</a:t>
                      </a:r>
                      <a:endParaRPr lang="en-IN" sz="1000" dirty="0"/>
                    </a:p>
                  </a:txBody>
                  <a:tcPr marL="44532" marR="44532" marT="22266" marB="22266"/>
                </a:tc>
                <a:extLst>
                  <a:ext uri="{0D108BD9-81ED-4DB2-BD59-A6C34878D82A}">
                    <a16:rowId xmlns:a16="http://schemas.microsoft.com/office/drawing/2014/main" val="572683915"/>
                  </a:ext>
                </a:extLst>
              </a:tr>
              <a:tr h="192225">
                <a:tc>
                  <a:txBody>
                    <a:bodyPr/>
                    <a:lstStyle/>
                    <a:p>
                      <a:r>
                        <a:rPr lang="en-US" sz="1000" dirty="0"/>
                        <a:t>-</a:t>
                      </a:r>
                      <a:endParaRPr lang="en-IN" sz="1000" dirty="0"/>
                    </a:p>
                  </a:txBody>
                  <a:tcPr marL="44532" marR="44532" marT="22266" marB="22266"/>
                </a:tc>
                <a:extLst>
                  <a:ext uri="{0D108BD9-81ED-4DB2-BD59-A6C34878D82A}">
                    <a16:rowId xmlns:a16="http://schemas.microsoft.com/office/drawing/2014/main" val="2382609254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652C3A-437E-4EEB-8CF7-7EFA08D703F6}"/>
              </a:ext>
            </a:extLst>
          </p:cNvPr>
          <p:cNvCxnSpPr>
            <a:cxnSpLocks/>
          </p:cNvCxnSpPr>
          <p:nvPr/>
        </p:nvCxnSpPr>
        <p:spPr>
          <a:xfrm flipV="1">
            <a:off x="10269791" y="3210578"/>
            <a:ext cx="245809" cy="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3FF05FC-32BF-48AD-AD6E-3DF5DBF3A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4D33E-7FB9-418C-8297-3C0B0ABFD64F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– 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Experiment Findings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91B53-406A-48CF-B97A-EC228EC8B667}"/>
              </a:ext>
            </a:extLst>
          </p:cNvPr>
          <p:cNvSpPr txBox="1"/>
          <p:nvPr/>
        </p:nvSpPr>
        <p:spPr>
          <a:xfrm>
            <a:off x="4607129" y="582552"/>
            <a:ext cx="2469650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SPPNET</a:t>
            </a:r>
            <a:r>
              <a:rPr lang="en-US" dirty="0"/>
              <a:t> for classification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66512-4DFF-4104-81BA-7276854209DD}"/>
              </a:ext>
            </a:extLst>
          </p:cNvPr>
          <p:cNvSpPr txBox="1"/>
          <p:nvPr/>
        </p:nvSpPr>
        <p:spPr>
          <a:xfrm>
            <a:off x="1178425" y="1840476"/>
            <a:ext cx="201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 Scale Training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77428F-C1EB-4A5F-80FE-1C6BD6A4205F}"/>
              </a:ext>
            </a:extLst>
          </p:cNvPr>
          <p:cNvSpPr txBox="1"/>
          <p:nvPr/>
        </p:nvSpPr>
        <p:spPr>
          <a:xfrm>
            <a:off x="1178424" y="4717026"/>
            <a:ext cx="20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Single Scale Training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F8D9AB-3201-4AFF-B7ED-6E782810ADD9}"/>
              </a:ext>
            </a:extLst>
          </p:cNvPr>
          <p:cNvSpPr txBox="1"/>
          <p:nvPr/>
        </p:nvSpPr>
        <p:spPr>
          <a:xfrm>
            <a:off x="6580542" y="1835299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Testing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266657-87D0-49C0-87A8-BBB68F89547D}"/>
              </a:ext>
            </a:extLst>
          </p:cNvPr>
          <p:cNvSpPr txBox="1"/>
          <p:nvPr/>
        </p:nvSpPr>
        <p:spPr>
          <a:xfrm>
            <a:off x="6580543" y="4717026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Testing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B126EE-90BA-4FFE-AEC4-60822A8F865B}"/>
              </a:ext>
            </a:extLst>
          </p:cNvPr>
          <p:cNvSpPr txBox="1"/>
          <p:nvPr/>
        </p:nvSpPr>
        <p:spPr>
          <a:xfrm>
            <a:off x="1471176" y="2303919"/>
            <a:ext cx="2689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scale 1  -  224 x 224</a:t>
            </a:r>
          </a:p>
          <a:p>
            <a:r>
              <a:rPr lang="en-US" dirty="0"/>
              <a:t>Image scale 2  -  180 x 180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945CAB-5532-492C-A3BB-4CBC8CE83F9A}"/>
              </a:ext>
            </a:extLst>
          </p:cNvPr>
          <p:cNvSpPr txBox="1"/>
          <p:nvPr/>
        </p:nvSpPr>
        <p:spPr>
          <a:xfrm>
            <a:off x="7028867" y="2520442"/>
            <a:ext cx="28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scale – Fixed 224x224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E63393-401A-456B-B297-9778955FE099}"/>
              </a:ext>
            </a:extLst>
          </p:cNvPr>
          <p:cNvSpPr txBox="1"/>
          <p:nvPr/>
        </p:nvSpPr>
        <p:spPr>
          <a:xfrm>
            <a:off x="7077271" y="5199626"/>
            <a:ext cx="272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scale – Flexible scale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246610-F1FD-4658-AD0F-AD945B765344}"/>
              </a:ext>
            </a:extLst>
          </p:cNvPr>
          <p:cNvSpPr txBox="1"/>
          <p:nvPr/>
        </p:nvSpPr>
        <p:spPr>
          <a:xfrm>
            <a:off x="1429123" y="5174165"/>
            <a:ext cx="268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scale    -   224 x 224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E2B39-D636-4B2E-A2B8-65BE9768FC1D}"/>
              </a:ext>
            </a:extLst>
          </p:cNvPr>
          <p:cNvSpPr txBox="1"/>
          <p:nvPr/>
        </p:nvSpPr>
        <p:spPr>
          <a:xfrm>
            <a:off x="8030176" y="1073297"/>
            <a:ext cx="3552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Performance Increase :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1.5 % – 2 %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79CAC4-63A3-4E32-B81B-2D050178A753}"/>
              </a:ext>
            </a:extLst>
          </p:cNvPr>
          <p:cNvSpPr/>
          <p:nvPr/>
        </p:nvSpPr>
        <p:spPr>
          <a:xfrm>
            <a:off x="730750" y="1430901"/>
            <a:ext cx="10801350" cy="5038725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B44E33-B651-4A06-9941-B3E4CD26D191}"/>
              </a:ext>
            </a:extLst>
          </p:cNvPr>
          <p:cNvCxnSpPr>
            <a:stCxn id="33" idx="0"/>
            <a:endCxn id="33" idx="2"/>
          </p:cNvCxnSpPr>
          <p:nvPr/>
        </p:nvCxnSpPr>
        <p:spPr>
          <a:xfrm>
            <a:off x="6131425" y="1430901"/>
            <a:ext cx="0" cy="5038725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F41C0D-A9FF-41EC-9AB2-2508CEED07A7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730750" y="3950264"/>
            <a:ext cx="10801350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6EB6998-4491-4957-9D88-38CD40626A2F}"/>
              </a:ext>
            </a:extLst>
          </p:cNvPr>
          <p:cNvSpPr txBox="1"/>
          <p:nvPr/>
        </p:nvSpPr>
        <p:spPr>
          <a:xfrm>
            <a:off x="730750" y="1056837"/>
            <a:ext cx="3552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Dataset – ImageNet 1000 class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24185A-CBD5-404A-9626-DE02750EE439}"/>
              </a:ext>
            </a:extLst>
          </p:cNvPr>
          <p:cNvSpPr txBox="1"/>
          <p:nvPr/>
        </p:nvSpPr>
        <p:spPr>
          <a:xfrm>
            <a:off x="1471176" y="2992407"/>
            <a:ext cx="323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4 level SPP </a:t>
            </a:r>
            <a:r>
              <a:rPr lang="en-US" dirty="0"/>
              <a:t>– 1x1 , 2x2 , 3x3 , 6x6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B8DAC6-BC58-4B4D-ABDC-E22E20228F57}"/>
              </a:ext>
            </a:extLst>
          </p:cNvPr>
          <p:cNvSpPr txBox="1"/>
          <p:nvPr/>
        </p:nvSpPr>
        <p:spPr>
          <a:xfrm>
            <a:off x="1429123" y="5616497"/>
            <a:ext cx="323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4 level SPP </a:t>
            </a:r>
            <a:r>
              <a:rPr lang="en-US" dirty="0"/>
              <a:t>– 1x1 , 2x2 , 3x3 , 6x6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4D13A8-4260-4BE4-98DC-861691E2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8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6555247-FEEB-47AD-86EB-63A18FFA78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3367524"/>
              </p:ext>
            </p:extLst>
          </p:nvPr>
        </p:nvGraphicFramePr>
        <p:xfrm>
          <a:off x="1416049" y="1103549"/>
          <a:ext cx="6902450" cy="363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98FF831-C2A3-4C16-AF11-DF4BB8C6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5084949"/>
            <a:ext cx="7200901" cy="1544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4E94B-B904-42AE-B078-7FD20A80CEE9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– 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Experiment Findings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E467C-03F7-47A8-9BD0-544DE3A4B9F4}"/>
              </a:ext>
            </a:extLst>
          </p:cNvPr>
          <p:cNvSpPr txBox="1"/>
          <p:nvPr/>
        </p:nvSpPr>
        <p:spPr>
          <a:xfrm>
            <a:off x="4607129" y="582552"/>
            <a:ext cx="2469650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SPPNET</a:t>
            </a:r>
            <a:r>
              <a:rPr lang="en-US" dirty="0"/>
              <a:t> for classification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D0EA8-9305-4664-92B4-BC57B4154163}"/>
              </a:ext>
            </a:extLst>
          </p:cNvPr>
          <p:cNvSpPr txBox="1"/>
          <p:nvPr/>
        </p:nvSpPr>
        <p:spPr>
          <a:xfrm>
            <a:off x="368800" y="578980"/>
            <a:ext cx="3351174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Proving the efficiency of SPP Only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1CA0F8-942E-4791-87C8-3198F935D4AA}"/>
              </a:ext>
            </a:extLst>
          </p:cNvPr>
          <p:cNvSpPr txBox="1"/>
          <p:nvPr/>
        </p:nvSpPr>
        <p:spPr>
          <a:xfrm>
            <a:off x="8242299" y="2108690"/>
            <a:ext cx="3740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Using SPP with fixed input size and already existed network architecture also able to improve the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Therefore, concluded that SPP is robust to object deformation even if fixed sized input the used only.</a:t>
            </a:r>
            <a:endParaRPr lang="en-IN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C09CC-1405-435E-84BB-CA6F38BB8216}"/>
              </a:ext>
            </a:extLst>
          </p:cNvPr>
          <p:cNvSpPr txBox="1"/>
          <p:nvPr/>
        </p:nvSpPr>
        <p:spPr>
          <a:xfrm>
            <a:off x="3047999" y="662909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Credit: Spatial Pyramid Pooling in Deep Convolutional Networks for Visual Recognition</a:t>
            </a:r>
            <a:endParaRPr lang="en-IN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B1A62E-FD05-4F65-9554-562618FF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0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A3AE88-CE5E-47EB-AA83-52B8D6A1E222}"/>
              </a:ext>
            </a:extLst>
          </p:cNvPr>
          <p:cNvSpPr txBox="1"/>
          <p:nvPr/>
        </p:nvSpPr>
        <p:spPr>
          <a:xfrm>
            <a:off x="1763333" y="6636"/>
            <a:ext cx="866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Detection –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RCNN – R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egion Proposal Based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CNN –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Drawback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31991-366F-49F5-A465-BB394F3ED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96814" y="25364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4EF058-E693-4586-853F-9CBFADC24710}"/>
              </a:ext>
            </a:extLst>
          </p:cNvPr>
          <p:cNvSpPr/>
          <p:nvPr/>
        </p:nvSpPr>
        <p:spPr>
          <a:xfrm rot="5400000">
            <a:off x="1625801" y="3168669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6693F-9221-489A-9C38-01F5EB5D4C9A}"/>
              </a:ext>
            </a:extLst>
          </p:cNvPr>
          <p:cNvSpPr/>
          <p:nvPr/>
        </p:nvSpPr>
        <p:spPr>
          <a:xfrm>
            <a:off x="2398287" y="4226101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E472BE-E78E-4C5D-829C-63AAD808156B}"/>
              </a:ext>
            </a:extLst>
          </p:cNvPr>
          <p:cNvCxnSpPr>
            <a:cxnSpLocks/>
          </p:cNvCxnSpPr>
          <p:nvPr/>
        </p:nvCxnSpPr>
        <p:spPr>
          <a:xfrm>
            <a:off x="1975974" y="3355192"/>
            <a:ext cx="275572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apezoid 7">
            <a:extLst>
              <a:ext uri="{FF2B5EF4-FFF2-40B4-BE49-F238E27FC236}">
                <a16:creationId xmlns:a16="http://schemas.microsoft.com/office/drawing/2014/main" id="{613B8072-0DAC-4C13-8A39-9E5472376811}"/>
              </a:ext>
            </a:extLst>
          </p:cNvPr>
          <p:cNvSpPr/>
          <p:nvPr/>
        </p:nvSpPr>
        <p:spPr>
          <a:xfrm rot="5400000">
            <a:off x="3849240" y="2948300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D473C5-6657-4B13-85A1-EDB090C8B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990796"/>
              </p:ext>
            </p:extLst>
          </p:nvPr>
        </p:nvGraphicFramePr>
        <p:xfrm>
          <a:off x="7170461" y="1926163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63D37F6-F62C-4E32-8C11-26F6934FA4A5}"/>
              </a:ext>
            </a:extLst>
          </p:cNvPr>
          <p:cNvSpPr txBox="1"/>
          <p:nvPr/>
        </p:nvSpPr>
        <p:spPr>
          <a:xfrm>
            <a:off x="5804129" y="4252165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D1171-B9F0-479B-BFA1-4D1E228CA0D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582236" y="3354915"/>
            <a:ext cx="588225" cy="1584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593D1-F995-4921-8599-5BB4DA25315F}"/>
              </a:ext>
            </a:extLst>
          </p:cNvPr>
          <p:cNvSpPr/>
          <p:nvPr/>
        </p:nvSpPr>
        <p:spPr>
          <a:xfrm>
            <a:off x="3829232" y="2396185"/>
            <a:ext cx="3032398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B7208-5167-4EAD-8C7B-47756C1F7DB4}"/>
              </a:ext>
            </a:extLst>
          </p:cNvPr>
          <p:cNvSpPr txBox="1"/>
          <p:nvPr/>
        </p:nvSpPr>
        <p:spPr>
          <a:xfrm rot="5400000">
            <a:off x="3990406" y="3214320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FA8B9-55EE-462E-A795-C7D6D4365AF2}"/>
              </a:ext>
            </a:extLst>
          </p:cNvPr>
          <p:cNvSpPr txBox="1"/>
          <p:nvPr/>
        </p:nvSpPr>
        <p:spPr>
          <a:xfrm>
            <a:off x="9193223" y="2835191"/>
            <a:ext cx="126313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Using 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Linear SVM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per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class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A13E7-B54F-457E-B8AC-E658070E4F5F}"/>
              </a:ext>
            </a:extLst>
          </p:cNvPr>
          <p:cNvSpPr/>
          <p:nvPr/>
        </p:nvSpPr>
        <p:spPr>
          <a:xfrm>
            <a:off x="8481667" y="2738892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AE3D9-2F8E-4F4A-9628-417104C9F9E1}"/>
              </a:ext>
            </a:extLst>
          </p:cNvPr>
          <p:cNvSpPr/>
          <p:nvPr/>
        </p:nvSpPr>
        <p:spPr>
          <a:xfrm>
            <a:off x="8772588" y="2883837"/>
            <a:ext cx="151330" cy="970864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2EF57F-BDCB-404B-B6B4-C73E732B8DD9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7503087" y="3354915"/>
            <a:ext cx="978580" cy="1114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2A1D48-AE8A-41CE-A50B-68721C5EAD75}"/>
              </a:ext>
            </a:extLst>
          </p:cNvPr>
          <p:cNvSpPr txBox="1"/>
          <p:nvPr/>
        </p:nvSpPr>
        <p:spPr>
          <a:xfrm>
            <a:off x="2358058" y="4253339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5B8CB-A93B-4793-A99A-B3CB4CD1E549}"/>
              </a:ext>
            </a:extLst>
          </p:cNvPr>
          <p:cNvSpPr txBox="1"/>
          <p:nvPr/>
        </p:nvSpPr>
        <p:spPr>
          <a:xfrm>
            <a:off x="2248977" y="5096185"/>
            <a:ext cx="978118" cy="83099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Cropping +</a:t>
            </a:r>
          </a:p>
          <a:p>
            <a:pPr algn="ctr"/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Warping</a:t>
            </a:r>
            <a:endParaRPr lang="en-IN" sz="1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6DF156-13C7-4D6A-9CE6-8073E724EB10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8923918" y="3369269"/>
            <a:ext cx="269305" cy="45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6F044-44DA-4FF9-BD92-4AB49764210D}"/>
              </a:ext>
            </a:extLst>
          </p:cNvPr>
          <p:cNvSpPr txBox="1"/>
          <p:nvPr/>
        </p:nvSpPr>
        <p:spPr>
          <a:xfrm>
            <a:off x="3837681" y="4652275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1051FA-2D38-4607-A026-D2D13B0DC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385048" y="2956951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F0161B-A021-46E3-893E-E8B73DEA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475970" y="3047209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FF066E-184B-41E8-9623-4E4C4976B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745" y="3137467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C4068D-99EA-484C-999E-548ABB2C8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766524" y="3361900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D915F4-EBA5-46C9-AFC9-4D4E2A101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874443" y="3459205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4047D1-3AE1-4383-B44C-70844924790D}"/>
              </a:ext>
            </a:extLst>
          </p:cNvPr>
          <p:cNvCxnSpPr>
            <a:cxnSpLocks/>
          </p:cNvCxnSpPr>
          <p:nvPr/>
        </p:nvCxnSpPr>
        <p:spPr>
          <a:xfrm>
            <a:off x="5691704" y="4011249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17D4C3-B927-4D4B-97DF-5E0B717E1811}"/>
              </a:ext>
            </a:extLst>
          </p:cNvPr>
          <p:cNvCxnSpPr>
            <a:cxnSpLocks/>
          </p:cNvCxnSpPr>
          <p:nvPr/>
        </p:nvCxnSpPr>
        <p:spPr>
          <a:xfrm>
            <a:off x="5105634" y="3370764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82A51C-ACDA-4037-955F-7A103DC49FD4}"/>
              </a:ext>
            </a:extLst>
          </p:cNvPr>
          <p:cNvCxnSpPr>
            <a:cxnSpLocks/>
          </p:cNvCxnSpPr>
          <p:nvPr/>
        </p:nvCxnSpPr>
        <p:spPr>
          <a:xfrm>
            <a:off x="3505200" y="1704602"/>
            <a:ext cx="0" cy="438596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D1D3909-FCE0-4CF0-98E3-6E8CCD537B39}"/>
              </a:ext>
            </a:extLst>
          </p:cNvPr>
          <p:cNvSpPr txBox="1"/>
          <p:nvPr/>
        </p:nvSpPr>
        <p:spPr>
          <a:xfrm>
            <a:off x="9193223" y="1181382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FBF121-3922-4681-AC7E-08EE96444286}"/>
              </a:ext>
            </a:extLst>
          </p:cNvPr>
          <p:cNvSpPr/>
          <p:nvPr/>
        </p:nvSpPr>
        <p:spPr>
          <a:xfrm>
            <a:off x="8464969" y="1077432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2F36A0-D2E9-47DD-9948-E3E176E49D51}"/>
              </a:ext>
            </a:extLst>
          </p:cNvPr>
          <p:cNvSpPr/>
          <p:nvPr/>
        </p:nvSpPr>
        <p:spPr>
          <a:xfrm>
            <a:off x="8755890" y="1222377"/>
            <a:ext cx="151330" cy="970864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AC6968-AB7D-41AF-9FBC-64078ECB6D4E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 flipV="1">
            <a:off x="8907220" y="1704602"/>
            <a:ext cx="286003" cy="320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D2CF825-F350-4B8D-936B-D3D358FE6777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7403500" y="2304594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0753B8C-3376-42FB-9396-0B0D5117300B}"/>
              </a:ext>
            </a:extLst>
          </p:cNvPr>
          <p:cNvSpPr txBox="1"/>
          <p:nvPr/>
        </p:nvSpPr>
        <p:spPr>
          <a:xfrm>
            <a:off x="9206446" y="4686047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3F786D-5C85-45D4-BCC6-73DCD43EBFF3}"/>
              </a:ext>
            </a:extLst>
          </p:cNvPr>
          <p:cNvSpPr/>
          <p:nvPr/>
        </p:nvSpPr>
        <p:spPr>
          <a:xfrm>
            <a:off x="8481667" y="4354001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4719F9-379E-428A-B0C1-AA0028845A96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 flipV="1">
            <a:off x="8632997" y="4978435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DFD012A-84E1-40F7-B25A-900C49E12FC0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7448029" y="3947533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B71182F-2C1D-4379-8FE4-E0D2EE8E7A63}"/>
              </a:ext>
            </a:extLst>
          </p:cNvPr>
          <p:cNvSpPr txBox="1"/>
          <p:nvPr/>
        </p:nvSpPr>
        <p:spPr>
          <a:xfrm>
            <a:off x="2126879" y="1863082"/>
            <a:ext cx="1167965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Classical CV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D2EBE8-C21A-4131-9C88-A30511904293}"/>
              </a:ext>
            </a:extLst>
          </p:cNvPr>
          <p:cNvSpPr txBox="1"/>
          <p:nvPr/>
        </p:nvSpPr>
        <p:spPr>
          <a:xfrm>
            <a:off x="4355184" y="1870106"/>
            <a:ext cx="634923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CNN</a:t>
            </a:r>
            <a:endParaRPr lang="en-IN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EC6CD8-9CFE-4EB2-A8FC-EC9E47578951}"/>
              </a:ext>
            </a:extLst>
          </p:cNvPr>
          <p:cNvSpPr txBox="1"/>
          <p:nvPr/>
        </p:nvSpPr>
        <p:spPr>
          <a:xfrm>
            <a:off x="1206323" y="1863082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Stage 1</a:t>
            </a:r>
            <a:endParaRPr lang="en-IN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025EAD-8521-4D41-B68A-5F7372527BFB}"/>
              </a:ext>
            </a:extLst>
          </p:cNvPr>
          <p:cNvSpPr txBox="1"/>
          <p:nvPr/>
        </p:nvSpPr>
        <p:spPr>
          <a:xfrm>
            <a:off x="3526811" y="1861347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Stage 2</a:t>
            </a:r>
            <a:endParaRPr lang="en-IN" sz="1400" dirty="0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8F9CC848-6B76-4AA0-AEC8-1DAC3C6F4821}"/>
              </a:ext>
            </a:extLst>
          </p:cNvPr>
          <p:cNvSpPr/>
          <p:nvPr/>
        </p:nvSpPr>
        <p:spPr>
          <a:xfrm>
            <a:off x="10606811" y="3350492"/>
            <a:ext cx="628936" cy="1638417"/>
          </a:xfrm>
          <a:prstGeom prst="rightBrac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AFDED5-1CC0-4794-90FB-65A5EE02C83C}"/>
              </a:ext>
            </a:extLst>
          </p:cNvPr>
          <p:cNvSpPr txBox="1"/>
          <p:nvPr/>
        </p:nvSpPr>
        <p:spPr>
          <a:xfrm>
            <a:off x="11202214" y="3753380"/>
            <a:ext cx="91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Training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+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Testing</a:t>
            </a:r>
            <a:endParaRPr lang="en-IN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E7B49E-8672-4B8B-B1F3-C564CA196DE5}"/>
              </a:ext>
            </a:extLst>
          </p:cNvPr>
          <p:cNvSpPr txBox="1"/>
          <p:nvPr/>
        </p:nvSpPr>
        <p:spPr>
          <a:xfrm rot="5400000">
            <a:off x="4417976" y="3261625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42A70D-D631-4679-88F7-91403E195537}"/>
              </a:ext>
            </a:extLst>
          </p:cNvPr>
          <p:cNvSpPr txBox="1"/>
          <p:nvPr/>
        </p:nvSpPr>
        <p:spPr>
          <a:xfrm>
            <a:off x="9193223" y="861092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1</a:t>
            </a:r>
            <a:endParaRPr lang="en-IN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4DB97B-73B2-41AF-9924-607DE15C85A6}"/>
              </a:ext>
            </a:extLst>
          </p:cNvPr>
          <p:cNvSpPr txBox="1"/>
          <p:nvPr/>
        </p:nvSpPr>
        <p:spPr>
          <a:xfrm>
            <a:off x="9193223" y="2520210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2</a:t>
            </a:r>
            <a:endParaRPr lang="en-IN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0CD2DF-368C-4A78-A1A8-714D94974495}"/>
              </a:ext>
            </a:extLst>
          </p:cNvPr>
          <p:cNvSpPr txBox="1"/>
          <p:nvPr/>
        </p:nvSpPr>
        <p:spPr>
          <a:xfrm>
            <a:off x="9193223" y="4370576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800735-C62D-4BE8-8E65-40D23B6FC211}"/>
              </a:ext>
            </a:extLst>
          </p:cNvPr>
          <p:cNvSpPr txBox="1"/>
          <p:nvPr/>
        </p:nvSpPr>
        <p:spPr>
          <a:xfrm>
            <a:off x="3623314" y="567910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Process </a:t>
            </a: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2,000 region proposals</a:t>
            </a:r>
            <a:r>
              <a:rPr lang="en-US" sz="1400" dirty="0"/>
              <a:t> individually by CNN (Don’t share CNN computational resource).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0C0586-53A3-4ED1-AADD-AF8C4D6B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81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14DA52-628C-49C7-A03C-92DB78B8C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264386"/>
              </p:ext>
            </p:extLst>
          </p:nvPr>
        </p:nvGraphicFramePr>
        <p:xfrm>
          <a:off x="7218530" y="1963318"/>
          <a:ext cx="374132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132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41919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41919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41919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41919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41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41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41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41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EC61FCBB-4E8E-4B19-B2ED-BF9088DC4ABC}"/>
              </a:ext>
            </a:extLst>
          </p:cNvPr>
          <p:cNvSpPr/>
          <p:nvPr/>
        </p:nvSpPr>
        <p:spPr>
          <a:xfrm rot="5400000">
            <a:off x="5969322" y="3197483"/>
            <a:ext cx="2857504" cy="3891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C874B-02B9-43C8-9FF3-0AD021497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96814" y="25364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807DC3-88B5-43F9-8462-A80D859B8BB2}"/>
              </a:ext>
            </a:extLst>
          </p:cNvPr>
          <p:cNvSpPr/>
          <p:nvPr/>
        </p:nvSpPr>
        <p:spPr>
          <a:xfrm>
            <a:off x="2251546" y="9825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466135-6D65-4DBE-B9BE-F5A9A91C852E}"/>
              </a:ext>
            </a:extLst>
          </p:cNvPr>
          <p:cNvSpPr/>
          <p:nvPr/>
        </p:nvSpPr>
        <p:spPr>
          <a:xfrm rot="16200000">
            <a:off x="3938990" y="11250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D6A2AEBF-4B58-4C25-9BE2-CF5FEE3F104E}"/>
              </a:ext>
            </a:extLst>
          </p:cNvPr>
          <p:cNvSpPr/>
          <p:nvPr/>
        </p:nvSpPr>
        <p:spPr>
          <a:xfrm rot="5400000">
            <a:off x="3802413" y="2996469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915D1-14EF-4FE5-B35E-C380DABE3FDB}"/>
              </a:ext>
            </a:extLst>
          </p:cNvPr>
          <p:cNvSpPr txBox="1"/>
          <p:nvPr/>
        </p:nvSpPr>
        <p:spPr>
          <a:xfrm>
            <a:off x="5756617" y="4156935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3AF427-6352-44FA-BD16-BC3A0EB11C00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6670161" y="3376267"/>
            <a:ext cx="533325" cy="158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139E03-DE61-4076-8D45-36DE325A9450}"/>
              </a:ext>
            </a:extLst>
          </p:cNvPr>
          <p:cNvSpPr/>
          <p:nvPr/>
        </p:nvSpPr>
        <p:spPr>
          <a:xfrm>
            <a:off x="3781720" y="2300955"/>
            <a:ext cx="3032398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F3AEF-F56D-435D-B58F-7E9BCF6606F4}"/>
              </a:ext>
            </a:extLst>
          </p:cNvPr>
          <p:cNvSpPr txBox="1"/>
          <p:nvPr/>
        </p:nvSpPr>
        <p:spPr>
          <a:xfrm rot="5400000">
            <a:off x="3943579" y="3262489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A3798C-36D0-4E3F-BE65-ED0145275435}"/>
              </a:ext>
            </a:extLst>
          </p:cNvPr>
          <p:cNvSpPr txBox="1"/>
          <p:nvPr/>
        </p:nvSpPr>
        <p:spPr>
          <a:xfrm>
            <a:off x="9193223" y="2835191"/>
            <a:ext cx="126313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Using 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Linear SVM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per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class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7B566-ACAE-4302-97F3-5F8E275689F9}"/>
              </a:ext>
            </a:extLst>
          </p:cNvPr>
          <p:cNvSpPr/>
          <p:nvPr/>
        </p:nvSpPr>
        <p:spPr>
          <a:xfrm>
            <a:off x="8481667" y="2738892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1413B-B19C-4EEC-88EE-5F9A600D0B45}"/>
              </a:ext>
            </a:extLst>
          </p:cNvPr>
          <p:cNvSpPr/>
          <p:nvPr/>
        </p:nvSpPr>
        <p:spPr>
          <a:xfrm>
            <a:off x="8772588" y="2883837"/>
            <a:ext cx="151330" cy="970864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4B4B81-2C84-4243-9D5C-5CF620E38E7B}"/>
              </a:ext>
            </a:extLst>
          </p:cNvPr>
          <p:cNvCxnSpPr>
            <a:cxnSpLocks/>
            <a:stCxn id="63" idx="0"/>
            <a:endCxn id="13" idx="1"/>
          </p:cNvCxnSpPr>
          <p:nvPr/>
        </p:nvCxnSpPr>
        <p:spPr>
          <a:xfrm flipV="1">
            <a:off x="7592663" y="3366063"/>
            <a:ext cx="889004" cy="2600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3054B0-6C1F-4292-99AB-E543B00D6C6A}"/>
              </a:ext>
            </a:extLst>
          </p:cNvPr>
          <p:cNvSpPr txBox="1"/>
          <p:nvPr/>
        </p:nvSpPr>
        <p:spPr>
          <a:xfrm>
            <a:off x="4696838" y="4549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F80D4-9262-4CBC-9B41-EBA25A8CEC6E}"/>
              </a:ext>
            </a:extLst>
          </p:cNvPr>
          <p:cNvSpPr txBox="1"/>
          <p:nvPr/>
        </p:nvSpPr>
        <p:spPr>
          <a:xfrm>
            <a:off x="4594415" y="1447731"/>
            <a:ext cx="978118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Warping</a:t>
            </a:r>
            <a:endParaRPr lang="en-IN" sz="1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5EF9C5-DF4A-4067-966C-BE0A7765E4FF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8923918" y="3369269"/>
            <a:ext cx="269305" cy="45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76F88B-15BE-4612-80F4-527CE158A30D}"/>
              </a:ext>
            </a:extLst>
          </p:cNvPr>
          <p:cNvSpPr txBox="1"/>
          <p:nvPr/>
        </p:nvSpPr>
        <p:spPr>
          <a:xfrm>
            <a:off x="3790169" y="4557045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88D458-DC02-4AA3-8D61-B1873328D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337536" y="2861721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9EAA6-083C-4467-A6EB-5E9AB0932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428458" y="2951979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BB39CE-3943-4C69-BB7B-1BB3FA696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233" y="3042237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66B50D-9302-4073-9DD8-AB3B4A667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719012" y="3266670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20E8E5-2D8A-4748-A5DB-9D021D1EE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826931" y="3363975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8D41CF-718D-4070-8E22-7AE14C36381C}"/>
              </a:ext>
            </a:extLst>
          </p:cNvPr>
          <p:cNvCxnSpPr>
            <a:cxnSpLocks/>
          </p:cNvCxnSpPr>
          <p:nvPr/>
        </p:nvCxnSpPr>
        <p:spPr>
          <a:xfrm>
            <a:off x="5644192" y="3916019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8EA945-175F-40A9-9D07-60015E964205}"/>
              </a:ext>
            </a:extLst>
          </p:cNvPr>
          <p:cNvCxnSpPr>
            <a:cxnSpLocks/>
          </p:cNvCxnSpPr>
          <p:nvPr/>
        </p:nvCxnSpPr>
        <p:spPr>
          <a:xfrm>
            <a:off x="5097571" y="3363975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936001-995A-40D2-A7C8-BE9B9F4170BA}"/>
              </a:ext>
            </a:extLst>
          </p:cNvPr>
          <p:cNvSpPr txBox="1"/>
          <p:nvPr/>
        </p:nvSpPr>
        <p:spPr>
          <a:xfrm>
            <a:off x="9193223" y="1181382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B65715-0602-4FF7-A036-773E884096B2}"/>
              </a:ext>
            </a:extLst>
          </p:cNvPr>
          <p:cNvSpPr/>
          <p:nvPr/>
        </p:nvSpPr>
        <p:spPr>
          <a:xfrm>
            <a:off x="8464969" y="1077432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B649B9-5AA3-4FAE-9A97-C51993421311}"/>
              </a:ext>
            </a:extLst>
          </p:cNvPr>
          <p:cNvSpPr/>
          <p:nvPr/>
        </p:nvSpPr>
        <p:spPr>
          <a:xfrm>
            <a:off x="8755890" y="1222377"/>
            <a:ext cx="151330" cy="970864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6A2D6F-9541-4066-99FF-076D94719938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8907220" y="1704602"/>
            <a:ext cx="286003" cy="320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6445436-43A8-4994-8059-63A65D2EE6BB}"/>
              </a:ext>
            </a:extLst>
          </p:cNvPr>
          <p:cNvCxnSpPr>
            <a:cxnSpLocks/>
            <a:endCxn id="28" idx="1"/>
          </p:cNvCxnSpPr>
          <p:nvPr/>
        </p:nvCxnSpPr>
        <p:spPr>
          <a:xfrm rot="5400000" flipH="1" flipV="1">
            <a:off x="7403500" y="2304594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4A28EE-93AA-45BE-8919-E0F9B5ACE6ED}"/>
              </a:ext>
            </a:extLst>
          </p:cNvPr>
          <p:cNvSpPr txBox="1"/>
          <p:nvPr/>
        </p:nvSpPr>
        <p:spPr>
          <a:xfrm>
            <a:off x="9206446" y="4686047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6B23E2-AF70-40C9-A127-1B51CC0DB658}"/>
              </a:ext>
            </a:extLst>
          </p:cNvPr>
          <p:cNvSpPr/>
          <p:nvPr/>
        </p:nvSpPr>
        <p:spPr>
          <a:xfrm>
            <a:off x="8481667" y="4354001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7DC396-ABEE-40F2-BF73-90F9FA7AF587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 flipV="1">
            <a:off x="8632997" y="4978435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C3F04CB-8D29-4AD7-9E20-9E3969F80601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7448029" y="3947533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DBC38D8-FCB2-4EE3-831C-F37B7E306AF2}"/>
              </a:ext>
            </a:extLst>
          </p:cNvPr>
          <p:cNvSpPr/>
          <p:nvPr/>
        </p:nvSpPr>
        <p:spPr>
          <a:xfrm>
            <a:off x="10606811" y="3350492"/>
            <a:ext cx="628936" cy="1638417"/>
          </a:xfrm>
          <a:prstGeom prst="rightBrac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66E099-7C39-4104-8EDD-876DF9BC0F27}"/>
              </a:ext>
            </a:extLst>
          </p:cNvPr>
          <p:cNvSpPr txBox="1"/>
          <p:nvPr/>
        </p:nvSpPr>
        <p:spPr>
          <a:xfrm>
            <a:off x="11202214" y="3753380"/>
            <a:ext cx="91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Training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+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Testing</a:t>
            </a:r>
            <a:endParaRPr lang="en-IN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677B89-1D2C-4537-AD79-ECA341202DEA}"/>
              </a:ext>
            </a:extLst>
          </p:cNvPr>
          <p:cNvSpPr txBox="1"/>
          <p:nvPr/>
        </p:nvSpPr>
        <p:spPr>
          <a:xfrm rot="5400000">
            <a:off x="4371149" y="3309794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103019-4AE1-44FC-AA2C-36166A284E36}"/>
              </a:ext>
            </a:extLst>
          </p:cNvPr>
          <p:cNvSpPr txBox="1"/>
          <p:nvPr/>
        </p:nvSpPr>
        <p:spPr>
          <a:xfrm>
            <a:off x="9193223" y="861092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1</a:t>
            </a:r>
            <a:endParaRPr lang="en-IN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92026B-5CEE-47E3-9165-3EF9C77FA56A}"/>
              </a:ext>
            </a:extLst>
          </p:cNvPr>
          <p:cNvSpPr txBox="1"/>
          <p:nvPr/>
        </p:nvSpPr>
        <p:spPr>
          <a:xfrm>
            <a:off x="9193223" y="2520210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2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0B3FED-1F14-4478-B9E6-4ADFD4F2D5F7}"/>
              </a:ext>
            </a:extLst>
          </p:cNvPr>
          <p:cNvSpPr txBox="1"/>
          <p:nvPr/>
        </p:nvSpPr>
        <p:spPr>
          <a:xfrm>
            <a:off x="9193223" y="4370576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F3E7B76-7C51-4239-A09E-682B72E2E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4AE423-44E0-45BF-820E-ED409A006807}"/>
              </a:ext>
            </a:extLst>
          </p:cNvPr>
          <p:cNvCxnSpPr>
            <a:cxnSpLocks/>
          </p:cNvCxnSpPr>
          <p:nvPr/>
        </p:nvCxnSpPr>
        <p:spPr>
          <a:xfrm flipV="1">
            <a:off x="1975974" y="3354915"/>
            <a:ext cx="1681073" cy="27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4E0E8E8-4E7E-47B2-AA50-9062907D578F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1001936" y="12868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7EC4997-1260-4736-BAA3-3CE99BE407B2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4417581" y="1293063"/>
            <a:ext cx="1318391" cy="15686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2256DB8-6646-42E5-A5BD-DA631D432904}"/>
              </a:ext>
            </a:extLst>
          </p:cNvPr>
          <p:cNvSpPr/>
          <p:nvPr/>
        </p:nvSpPr>
        <p:spPr>
          <a:xfrm>
            <a:off x="5951681" y="3406794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357DC4-27EB-4CE1-99A9-981F74363228}"/>
              </a:ext>
            </a:extLst>
          </p:cNvPr>
          <p:cNvSpPr/>
          <p:nvPr/>
        </p:nvSpPr>
        <p:spPr>
          <a:xfrm>
            <a:off x="6246440" y="3847442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E9023B0-4FF7-4685-8EB2-BFF8FD08D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028" y="4656551"/>
            <a:ext cx="1205289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9F20D3-CA20-4440-9969-C0DFD80B4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8919" y="4865316"/>
            <a:ext cx="591356" cy="5913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B12DA0-7A02-42DB-935B-027CCDE02E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824" y="5663710"/>
            <a:ext cx="1198493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D16AE20-0429-4BCF-A288-1783BAD7D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092" y="5873031"/>
            <a:ext cx="591356" cy="5908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5ADBE27-801F-4C5C-B84F-52C796BC7DBB}"/>
              </a:ext>
            </a:extLst>
          </p:cNvPr>
          <p:cNvSpPr/>
          <p:nvPr/>
        </p:nvSpPr>
        <p:spPr>
          <a:xfrm>
            <a:off x="1037332" y="4516157"/>
            <a:ext cx="2388045" cy="201531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4CE23D-FD97-419F-AC83-F6F24B4C4FF3}"/>
              </a:ext>
            </a:extLst>
          </p:cNvPr>
          <p:cNvSpPr txBox="1"/>
          <p:nvPr/>
        </p:nvSpPr>
        <p:spPr>
          <a:xfrm>
            <a:off x="2708164" y="5570211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Warp</a:t>
            </a:r>
            <a:endParaRPr lang="en-IN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A1E0F8-30D4-4138-8274-E7FB582D0D51}"/>
              </a:ext>
            </a:extLst>
          </p:cNvPr>
          <p:cNvSpPr txBox="1"/>
          <p:nvPr/>
        </p:nvSpPr>
        <p:spPr>
          <a:xfrm>
            <a:off x="2669991" y="4608952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Crop</a:t>
            </a:r>
            <a:endParaRPr lang="en-IN" sz="1200" dirty="0"/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44BCFE19-0654-4F4B-9FFE-786FF8A0F668}"/>
              </a:ext>
            </a:extLst>
          </p:cNvPr>
          <p:cNvSpPr/>
          <p:nvPr/>
        </p:nvSpPr>
        <p:spPr>
          <a:xfrm>
            <a:off x="4834010" y="1262584"/>
            <a:ext cx="503525" cy="730187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650DA4-6392-42D2-A093-7FB0110F1972}"/>
              </a:ext>
            </a:extLst>
          </p:cNvPr>
          <p:cNvSpPr txBox="1"/>
          <p:nvPr/>
        </p:nvSpPr>
        <p:spPr>
          <a:xfrm>
            <a:off x="6145235" y="2424500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736FF6F-AD81-4E71-8F14-3292D327A635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078278" y="2680559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D7CA374-2D57-4753-A45F-1D0D0FE6A559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7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6D11B6-370D-4935-B477-1EC3817942FF}"/>
              </a:ext>
            </a:extLst>
          </p:cNvPr>
          <p:cNvSpPr/>
          <p:nvPr/>
        </p:nvSpPr>
        <p:spPr>
          <a:xfrm rot="5400000">
            <a:off x="5969322" y="3197483"/>
            <a:ext cx="2857504" cy="3891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097EE-5EB5-4951-AE71-EC461618B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96814" y="25364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A3E7A-DDFF-4BB2-9943-71A60FDBFF54}"/>
              </a:ext>
            </a:extLst>
          </p:cNvPr>
          <p:cNvSpPr/>
          <p:nvPr/>
        </p:nvSpPr>
        <p:spPr>
          <a:xfrm>
            <a:off x="2251546" y="9825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26612-083B-4F91-9117-7624312A6F12}"/>
              </a:ext>
            </a:extLst>
          </p:cNvPr>
          <p:cNvSpPr/>
          <p:nvPr/>
        </p:nvSpPr>
        <p:spPr>
          <a:xfrm rot="16200000">
            <a:off x="3938990" y="11250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382A1144-150A-4587-9300-7CDB290C9341}"/>
              </a:ext>
            </a:extLst>
          </p:cNvPr>
          <p:cNvSpPr/>
          <p:nvPr/>
        </p:nvSpPr>
        <p:spPr>
          <a:xfrm rot="5400000">
            <a:off x="3802413" y="2996469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9DD4E-FC43-4CAB-93C1-3C6341ADB2DA}"/>
              </a:ext>
            </a:extLst>
          </p:cNvPr>
          <p:cNvSpPr txBox="1"/>
          <p:nvPr/>
        </p:nvSpPr>
        <p:spPr>
          <a:xfrm>
            <a:off x="5756617" y="4156935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8BF164-683F-4FB5-8B5E-9DA21280B8CD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670161" y="3376267"/>
            <a:ext cx="533325" cy="158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2CA2C0-5B30-4585-A917-9808CAC5E957}"/>
              </a:ext>
            </a:extLst>
          </p:cNvPr>
          <p:cNvSpPr/>
          <p:nvPr/>
        </p:nvSpPr>
        <p:spPr>
          <a:xfrm>
            <a:off x="3781720" y="2300955"/>
            <a:ext cx="3032398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BFA3D-1FF8-45D1-9679-1DE73E3C1489}"/>
              </a:ext>
            </a:extLst>
          </p:cNvPr>
          <p:cNvSpPr txBox="1"/>
          <p:nvPr/>
        </p:nvSpPr>
        <p:spPr>
          <a:xfrm rot="5400000">
            <a:off x="3943579" y="3262489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68855-2732-4982-B0D6-992C17E8E3CB}"/>
              </a:ext>
            </a:extLst>
          </p:cNvPr>
          <p:cNvSpPr txBox="1"/>
          <p:nvPr/>
        </p:nvSpPr>
        <p:spPr>
          <a:xfrm>
            <a:off x="9193223" y="2835191"/>
            <a:ext cx="126313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Using 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Linear SVM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per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class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6141A1-9A26-4152-BD2B-99DD573D0A95}"/>
              </a:ext>
            </a:extLst>
          </p:cNvPr>
          <p:cNvSpPr/>
          <p:nvPr/>
        </p:nvSpPr>
        <p:spPr>
          <a:xfrm>
            <a:off x="8481667" y="2738892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0E1C8D-3214-424E-BA92-9F1D0E81B8D5}"/>
              </a:ext>
            </a:extLst>
          </p:cNvPr>
          <p:cNvSpPr/>
          <p:nvPr/>
        </p:nvSpPr>
        <p:spPr>
          <a:xfrm>
            <a:off x="8772588" y="2883837"/>
            <a:ext cx="151330" cy="970864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D4A479-9E6D-4A4F-B77A-464EC700D222}"/>
              </a:ext>
            </a:extLst>
          </p:cNvPr>
          <p:cNvCxnSpPr>
            <a:cxnSpLocks/>
            <a:stCxn id="5" idx="0"/>
            <a:endCxn id="15" idx="1"/>
          </p:cNvCxnSpPr>
          <p:nvPr/>
        </p:nvCxnSpPr>
        <p:spPr>
          <a:xfrm flipV="1">
            <a:off x="7592663" y="3366063"/>
            <a:ext cx="889004" cy="2600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844BA7-4978-4012-A3C6-18EC7B2A5F41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8923918" y="3369269"/>
            <a:ext cx="269305" cy="45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BD50FE-033D-4E5B-A46D-9DBA2AC88AC2}"/>
              </a:ext>
            </a:extLst>
          </p:cNvPr>
          <p:cNvSpPr txBox="1"/>
          <p:nvPr/>
        </p:nvSpPr>
        <p:spPr>
          <a:xfrm>
            <a:off x="3790169" y="4557045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135A9D-71F9-417C-88C8-6694F2121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337536" y="2861721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7DBB0C-B7A6-4BC6-BAAB-4FA2DEB7D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428458" y="2951979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8BF77-08B1-4320-9698-356B11638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233" y="3042237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A215CA-5EB0-4D20-83F4-511C28EAD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719012" y="3266670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0BF15E-16F3-490A-93C5-9B5BB0EE2C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826931" y="3363975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A08B1B4-0545-4606-A37D-8E7E32378451}"/>
              </a:ext>
            </a:extLst>
          </p:cNvPr>
          <p:cNvCxnSpPr>
            <a:cxnSpLocks/>
          </p:cNvCxnSpPr>
          <p:nvPr/>
        </p:nvCxnSpPr>
        <p:spPr>
          <a:xfrm>
            <a:off x="5644192" y="3916019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479E86-A9EB-46BE-A465-AE2B146EDD3B}"/>
              </a:ext>
            </a:extLst>
          </p:cNvPr>
          <p:cNvCxnSpPr>
            <a:cxnSpLocks/>
          </p:cNvCxnSpPr>
          <p:nvPr/>
        </p:nvCxnSpPr>
        <p:spPr>
          <a:xfrm>
            <a:off x="5097571" y="3363975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5F85B4-81FD-4A66-BD6A-06C81B2DB747}"/>
              </a:ext>
            </a:extLst>
          </p:cNvPr>
          <p:cNvSpPr txBox="1"/>
          <p:nvPr/>
        </p:nvSpPr>
        <p:spPr>
          <a:xfrm>
            <a:off x="9193223" y="1181382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432350-D5F4-431E-B437-C46818BCD3B3}"/>
              </a:ext>
            </a:extLst>
          </p:cNvPr>
          <p:cNvSpPr/>
          <p:nvPr/>
        </p:nvSpPr>
        <p:spPr>
          <a:xfrm>
            <a:off x="8464969" y="1077432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BE9883-AB27-4B18-830C-B771223C720B}"/>
              </a:ext>
            </a:extLst>
          </p:cNvPr>
          <p:cNvSpPr/>
          <p:nvPr/>
        </p:nvSpPr>
        <p:spPr>
          <a:xfrm>
            <a:off x="8755890" y="1222377"/>
            <a:ext cx="151330" cy="970864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2DDDF1-B534-4B03-ADA6-EE033005825E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8907220" y="1704602"/>
            <a:ext cx="286003" cy="320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C172712-7B5E-4579-A539-E61225949AA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7403500" y="2304594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DEFCCA-6661-4A8C-9F5A-D8CEDBCAC5B0}"/>
              </a:ext>
            </a:extLst>
          </p:cNvPr>
          <p:cNvSpPr txBox="1"/>
          <p:nvPr/>
        </p:nvSpPr>
        <p:spPr>
          <a:xfrm>
            <a:off x="9206446" y="4686047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327FCF-C277-4A02-9530-E3B098C581B9}"/>
              </a:ext>
            </a:extLst>
          </p:cNvPr>
          <p:cNvSpPr/>
          <p:nvPr/>
        </p:nvSpPr>
        <p:spPr>
          <a:xfrm>
            <a:off x="8481667" y="4354001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EC2A3E-9B28-4D5A-A844-0596300DA84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8632997" y="4978435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AE060-7746-40A1-B781-0AE8DEFBB407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7448029" y="3947533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5CAC257-1880-418E-AE3B-CF91827985B6}"/>
              </a:ext>
            </a:extLst>
          </p:cNvPr>
          <p:cNvSpPr/>
          <p:nvPr/>
        </p:nvSpPr>
        <p:spPr>
          <a:xfrm>
            <a:off x="10606811" y="3350492"/>
            <a:ext cx="628936" cy="1638417"/>
          </a:xfrm>
          <a:prstGeom prst="rightBrac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9DFF76-7E08-4D29-90BF-6653CBB43DCB}"/>
              </a:ext>
            </a:extLst>
          </p:cNvPr>
          <p:cNvSpPr txBox="1"/>
          <p:nvPr/>
        </p:nvSpPr>
        <p:spPr>
          <a:xfrm>
            <a:off x="11202214" y="3753380"/>
            <a:ext cx="91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Training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+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Testing</a:t>
            </a:r>
            <a:endParaRPr lang="en-IN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1E2016-C3DC-40D9-8081-370CB8B9C4BD}"/>
              </a:ext>
            </a:extLst>
          </p:cNvPr>
          <p:cNvSpPr txBox="1"/>
          <p:nvPr/>
        </p:nvSpPr>
        <p:spPr>
          <a:xfrm rot="5400000">
            <a:off x="4371149" y="3309794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83843F-C724-4C1C-9EB8-935114648731}"/>
              </a:ext>
            </a:extLst>
          </p:cNvPr>
          <p:cNvSpPr txBox="1"/>
          <p:nvPr/>
        </p:nvSpPr>
        <p:spPr>
          <a:xfrm>
            <a:off x="9193223" y="861092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1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FE0BCD-C6D1-4E60-A4D4-EF370DADF8E1}"/>
              </a:ext>
            </a:extLst>
          </p:cNvPr>
          <p:cNvSpPr txBox="1"/>
          <p:nvPr/>
        </p:nvSpPr>
        <p:spPr>
          <a:xfrm>
            <a:off x="9193223" y="2520210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2</a:t>
            </a:r>
            <a:endParaRPr lang="en-IN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DD7824-1808-457C-AE1C-EA2888451E4E}"/>
              </a:ext>
            </a:extLst>
          </p:cNvPr>
          <p:cNvSpPr txBox="1"/>
          <p:nvPr/>
        </p:nvSpPr>
        <p:spPr>
          <a:xfrm>
            <a:off x="9193223" y="4370576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12E107-45DE-49EA-B544-B20604F89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AC6845-6641-4023-8D5A-751B1A119D59}"/>
              </a:ext>
            </a:extLst>
          </p:cNvPr>
          <p:cNvCxnSpPr>
            <a:cxnSpLocks/>
          </p:cNvCxnSpPr>
          <p:nvPr/>
        </p:nvCxnSpPr>
        <p:spPr>
          <a:xfrm flipV="1">
            <a:off x="1975974" y="3354915"/>
            <a:ext cx="1681073" cy="27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7BF492A-860F-4D1B-8D2C-14EF998F0AED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rot="5400000" flipH="1" flipV="1">
            <a:off x="1001936" y="12868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1AC335B-C914-4900-94FE-FDBEB05E5F35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4417581" y="1293063"/>
            <a:ext cx="1318391" cy="15686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E127A2D-8EDB-4BD7-88C1-CDFF4402D0FF}"/>
              </a:ext>
            </a:extLst>
          </p:cNvPr>
          <p:cNvSpPr/>
          <p:nvPr/>
        </p:nvSpPr>
        <p:spPr>
          <a:xfrm>
            <a:off x="5951681" y="3406794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BAE020-BA8E-451C-91F2-7DAA9ACFF178}"/>
              </a:ext>
            </a:extLst>
          </p:cNvPr>
          <p:cNvSpPr/>
          <p:nvPr/>
        </p:nvSpPr>
        <p:spPr>
          <a:xfrm>
            <a:off x="6246440" y="3847442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81C1B0-1208-4934-8049-0D28F0993A97}"/>
              </a:ext>
            </a:extLst>
          </p:cNvPr>
          <p:cNvSpPr txBox="1"/>
          <p:nvPr/>
        </p:nvSpPr>
        <p:spPr>
          <a:xfrm>
            <a:off x="3657047" y="5754810"/>
            <a:ext cx="70851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How to Project or translate ROI proposals onto feature maps ?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Alternative of Warping 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Spatial pyramid pooling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3935F40-EE79-4B6C-9238-EFADB455C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028" y="4656551"/>
            <a:ext cx="1205289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1CFD16B-8E06-4C5B-829C-2AE67C44A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8919" y="4865316"/>
            <a:ext cx="591356" cy="5913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44F4A88-D731-4418-8F0D-CD5F55114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824" y="5663710"/>
            <a:ext cx="1198493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1C9ACC-E332-405A-A1D4-AB333B662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092" y="5873031"/>
            <a:ext cx="591356" cy="5908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15A05D4-8BAC-41FF-AF87-D32BEB425965}"/>
              </a:ext>
            </a:extLst>
          </p:cNvPr>
          <p:cNvSpPr/>
          <p:nvPr/>
        </p:nvSpPr>
        <p:spPr>
          <a:xfrm>
            <a:off x="1037332" y="4516157"/>
            <a:ext cx="2388045" cy="201531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ED26F5-68C3-4BEC-8A69-2AB9752ED867}"/>
              </a:ext>
            </a:extLst>
          </p:cNvPr>
          <p:cNvSpPr txBox="1"/>
          <p:nvPr/>
        </p:nvSpPr>
        <p:spPr>
          <a:xfrm>
            <a:off x="2708164" y="5570211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Warp</a:t>
            </a:r>
            <a:endParaRPr lang="en-IN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8F9956-6D5F-4680-97B2-3E804AAB6225}"/>
              </a:ext>
            </a:extLst>
          </p:cNvPr>
          <p:cNvSpPr txBox="1"/>
          <p:nvPr/>
        </p:nvSpPr>
        <p:spPr>
          <a:xfrm>
            <a:off x="2669991" y="4608952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Crop</a:t>
            </a:r>
            <a:endParaRPr lang="en-IN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BDEEB4-FC58-4A42-9B6C-4ABE079C2EBA}"/>
              </a:ext>
            </a:extLst>
          </p:cNvPr>
          <p:cNvSpPr txBox="1"/>
          <p:nvPr/>
        </p:nvSpPr>
        <p:spPr>
          <a:xfrm>
            <a:off x="6145235" y="2424500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ADE283-0FE7-4EB8-9933-689C096D0A0E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6078278" y="2680559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5DD12F8-0315-4957-85A4-96918BC08351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751B6B-8946-4E5F-ACEC-A4955EBFCC9C}"/>
              </a:ext>
            </a:extLst>
          </p:cNvPr>
          <p:cNvSpPr txBox="1"/>
          <p:nvPr/>
        </p:nvSpPr>
        <p:spPr>
          <a:xfrm>
            <a:off x="4696838" y="4549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6A4668F-1BBB-4CB2-93ED-974465D63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5" t="24133" r="7374" b="-1"/>
          <a:stretch/>
        </p:blipFill>
        <p:spPr>
          <a:xfrm>
            <a:off x="6968368" y="770941"/>
            <a:ext cx="693950" cy="8033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686ACE7-A725-4A14-848A-7B2641E9B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7335" r="54814" b="33566"/>
          <a:stretch/>
        </p:blipFill>
        <p:spPr>
          <a:xfrm>
            <a:off x="5979067" y="887395"/>
            <a:ext cx="693950" cy="59469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21594CF-C150-4FF4-AFA1-0E65E929EDD5}"/>
              </a:ext>
            </a:extLst>
          </p:cNvPr>
          <p:cNvSpPr/>
          <p:nvPr/>
        </p:nvSpPr>
        <p:spPr>
          <a:xfrm>
            <a:off x="5866937" y="680144"/>
            <a:ext cx="1867232" cy="101660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9FFD868-3418-44D7-A139-FBED0EE6EEB5}"/>
              </a:ext>
            </a:extLst>
          </p:cNvPr>
          <p:cNvCxnSpPr>
            <a:cxnSpLocks/>
          </p:cNvCxnSpPr>
          <p:nvPr/>
        </p:nvCxnSpPr>
        <p:spPr>
          <a:xfrm>
            <a:off x="6738681" y="1213485"/>
            <a:ext cx="21814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3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0D6E0A-6499-42EC-8793-92F90FAF2CAF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6E799-4B20-4FD5-AB2D-C69E66400508}"/>
              </a:ext>
            </a:extLst>
          </p:cNvPr>
          <p:cNvSpPr txBox="1"/>
          <p:nvPr/>
        </p:nvSpPr>
        <p:spPr>
          <a:xfrm>
            <a:off x="1030266" y="741547"/>
            <a:ext cx="6515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How to Project or translate ROI proposals onto feature maps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77038-9E2E-4442-B908-3F45FE31E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1773214" y="3429000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4220E8-03C0-41B3-8E5B-B85DDD934014}"/>
              </a:ext>
            </a:extLst>
          </p:cNvPr>
          <p:cNvSpPr/>
          <p:nvPr/>
        </p:nvSpPr>
        <p:spPr>
          <a:xfrm>
            <a:off x="2692400" y="3800131"/>
            <a:ext cx="777388" cy="126989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500" baseline="30000" dirty="0">
                <a:solidFill>
                  <a:srgbClr val="FF0000"/>
                </a:solidFill>
              </a:rPr>
              <a:t>.</a:t>
            </a:r>
            <a:endParaRPr lang="en-IN" sz="3500" baseline="30000" dirty="0">
              <a:solidFill>
                <a:srgbClr val="FF0000"/>
              </a:solidFill>
            </a:endParaRP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46569752-17E1-4FEA-B6FB-DC78CE24EECF}"/>
              </a:ext>
            </a:extLst>
          </p:cNvPr>
          <p:cNvSpPr/>
          <p:nvPr/>
        </p:nvSpPr>
        <p:spPr>
          <a:xfrm rot="5400000">
            <a:off x="5092368" y="3733188"/>
            <a:ext cx="1766918" cy="969683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6BC4C-730F-428B-8941-65864F1C8C9D}"/>
              </a:ext>
            </a:extLst>
          </p:cNvPr>
          <p:cNvSpPr txBox="1"/>
          <p:nvPr/>
        </p:nvSpPr>
        <p:spPr>
          <a:xfrm>
            <a:off x="7086935" y="5022320"/>
            <a:ext cx="1127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113FD-3521-411C-8915-3F1AA08B65B0}"/>
              </a:ext>
            </a:extLst>
          </p:cNvPr>
          <p:cNvSpPr/>
          <p:nvPr/>
        </p:nvSpPr>
        <p:spPr>
          <a:xfrm>
            <a:off x="5112038" y="2905898"/>
            <a:ext cx="3480140" cy="255298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C6AD9-08CB-4687-95AA-118701026E46}"/>
              </a:ext>
            </a:extLst>
          </p:cNvPr>
          <p:cNvSpPr txBox="1"/>
          <p:nvPr/>
        </p:nvSpPr>
        <p:spPr>
          <a:xfrm rot="5400000">
            <a:off x="5248223" y="4115931"/>
            <a:ext cx="83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29024-2924-4651-A24E-B91C06DEFB53}"/>
              </a:ext>
            </a:extLst>
          </p:cNvPr>
          <p:cNvSpPr txBox="1"/>
          <p:nvPr/>
        </p:nvSpPr>
        <p:spPr>
          <a:xfrm>
            <a:off x="5120487" y="5418380"/>
            <a:ext cx="3470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A4614E-8234-4725-9AB7-AEEC3C8AC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6667854" y="3646604"/>
            <a:ext cx="914531" cy="90904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DE1708-9006-4ECC-8DC4-7E36F2528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6758776" y="3736861"/>
            <a:ext cx="940147" cy="90904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45603-5D47-48B7-A650-DD87A1F6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550" y="3827119"/>
            <a:ext cx="935785" cy="90904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909DC6-3CC3-48A6-8849-10D5B0AAC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6980916" y="3912135"/>
            <a:ext cx="940147" cy="90904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5DEBE2-789D-4CAB-8991-14B678548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7099306" y="3994597"/>
            <a:ext cx="914531" cy="90904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4AFF7E-F443-4A7B-B6A8-FB7C9FD3FA51}"/>
              </a:ext>
            </a:extLst>
          </p:cNvPr>
          <p:cNvCxnSpPr>
            <a:cxnSpLocks/>
          </p:cNvCxnSpPr>
          <p:nvPr/>
        </p:nvCxnSpPr>
        <p:spPr>
          <a:xfrm>
            <a:off x="6974510" y="4817856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  <a:alpha val="24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DC99B3-E59D-47B4-A10B-C1BC0C46AF0C}"/>
              </a:ext>
            </a:extLst>
          </p:cNvPr>
          <p:cNvCxnSpPr>
            <a:cxnSpLocks/>
          </p:cNvCxnSpPr>
          <p:nvPr/>
        </p:nvCxnSpPr>
        <p:spPr>
          <a:xfrm>
            <a:off x="6427889" y="4265812"/>
            <a:ext cx="275396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A8A6FC-40D5-46D8-817B-DD05F90CF612}"/>
              </a:ext>
            </a:extLst>
          </p:cNvPr>
          <p:cNvSpPr txBox="1"/>
          <p:nvPr/>
        </p:nvSpPr>
        <p:spPr>
          <a:xfrm rot="5400000">
            <a:off x="5663597" y="4153312"/>
            <a:ext cx="10029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37B66-A4C7-4181-B25F-CCCAAB9AC599}"/>
              </a:ext>
            </a:extLst>
          </p:cNvPr>
          <p:cNvSpPr txBox="1"/>
          <p:nvPr/>
        </p:nvSpPr>
        <p:spPr>
          <a:xfrm>
            <a:off x="7923035" y="3333373"/>
            <a:ext cx="467797" cy="27699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838152-4847-48D1-BC98-EC8EFD4C3A8B}"/>
              </a:ext>
            </a:extLst>
          </p:cNvPr>
          <p:cNvSpPr/>
          <p:nvPr/>
        </p:nvSpPr>
        <p:spPr>
          <a:xfrm>
            <a:off x="7559816" y="4218029"/>
            <a:ext cx="303869" cy="54655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  <a:alpha val="56000"/>
              </a:schemeClr>
            </a:solidFill>
          </a:ln>
          <a:scene3d>
            <a:camera prst="perspectiveContrastingRightFacing">
              <a:rot lat="480000" lon="20820000" rev="21594000"/>
            </a:camera>
            <a:lightRig rig="threePt" dir="t"/>
          </a:scene3d>
          <a:sp3d contourW="12700">
            <a:bevelT w="0" h="2413000"/>
            <a:contourClr>
              <a:schemeClr val="accent5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03BDDB-35A9-4A8F-AED3-60E96BBA2425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7711751" y="3610372"/>
            <a:ext cx="445183" cy="607657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533C1E0-B349-43FA-858D-A18319789A0B}"/>
              </a:ext>
            </a:extLst>
          </p:cNvPr>
          <p:cNvSpPr/>
          <p:nvPr/>
        </p:nvSpPr>
        <p:spPr>
          <a:xfrm>
            <a:off x="3671288" y="1902107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7EC61F-3F25-44B6-9F62-9EDF6807F8A1}"/>
              </a:ext>
            </a:extLst>
          </p:cNvPr>
          <p:cNvSpPr/>
          <p:nvPr/>
        </p:nvSpPr>
        <p:spPr>
          <a:xfrm rot="16200000">
            <a:off x="5358732" y="2044582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88ACCFC-A8A6-4D9F-B409-345145B6D7AE}"/>
              </a:ext>
            </a:extLst>
          </p:cNvPr>
          <p:cNvCxnSpPr>
            <a:cxnSpLocks/>
            <a:stCxn id="6" idx="0"/>
            <a:endCxn id="36" idx="1"/>
          </p:cNvCxnSpPr>
          <p:nvPr/>
        </p:nvCxnSpPr>
        <p:spPr>
          <a:xfrm rot="5400000" flipH="1" flipV="1">
            <a:off x="2582446" y="2711289"/>
            <a:ext cx="1587491" cy="59019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B151A1F-A9A9-45AB-8807-8E1AA544B85A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>
            <a:off x="5837323" y="2212640"/>
            <a:ext cx="1874428" cy="200538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E4C37C-3EE0-44F1-AF02-2BEA3773D9B1}"/>
              </a:ext>
            </a:extLst>
          </p:cNvPr>
          <p:cNvSpPr txBox="1"/>
          <p:nvPr/>
        </p:nvSpPr>
        <p:spPr>
          <a:xfrm>
            <a:off x="6002367" y="1399118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95424-1053-4C7D-B506-3FE2335F6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9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3A47A31-D9AD-4C12-9398-6F4E315A7A0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77210332"/>
              </p:ext>
            </p:extLst>
          </p:nvPr>
        </p:nvGraphicFramePr>
        <p:xfrm>
          <a:off x="1109980" y="759500"/>
          <a:ext cx="1795140" cy="15836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730">
                  <a:extLst>
                    <a:ext uri="{9D8B030D-6E8A-4147-A177-3AD203B41FA5}">
                      <a16:colId xmlns:a16="http://schemas.microsoft.com/office/drawing/2014/main" val="4011274355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555007922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07140863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4037957024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2618033370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1223179446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2256651296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55852959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411344357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2558027869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1364394594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896244424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408326294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852980576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687330107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199420269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641502970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711767678"/>
                    </a:ext>
                  </a:extLst>
                </a:gridCol>
              </a:tblGrid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110922875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1792566127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031342301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76237902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521641675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155944429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4240915903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4127020901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826421809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009168708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722660626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762115292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1750011368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428771317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364351337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1196842443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4122125197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234917736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C44C53AB-8917-4F05-A5D3-94283D542B7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7967900"/>
              </p:ext>
            </p:extLst>
          </p:nvPr>
        </p:nvGraphicFramePr>
        <p:xfrm>
          <a:off x="1109980" y="2731175"/>
          <a:ext cx="1795140" cy="15836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730">
                  <a:extLst>
                    <a:ext uri="{9D8B030D-6E8A-4147-A177-3AD203B41FA5}">
                      <a16:colId xmlns:a16="http://schemas.microsoft.com/office/drawing/2014/main" val="4011274355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555007922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07140863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4037957024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2618033370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1223179446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2256651296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55852959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411344357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2558027869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1364394594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896244424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408326294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852980576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687330107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199420269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3641502970"/>
                    </a:ext>
                  </a:extLst>
                </a:gridCol>
                <a:gridCol w="99730">
                  <a:extLst>
                    <a:ext uri="{9D8B030D-6E8A-4147-A177-3AD203B41FA5}">
                      <a16:colId xmlns:a16="http://schemas.microsoft.com/office/drawing/2014/main" val="711767678"/>
                    </a:ext>
                  </a:extLst>
                </a:gridCol>
              </a:tblGrid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110922875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1792566127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031342301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76237902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521641675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155944429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4240915903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4127020901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826421809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009168708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722660626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3762115292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1750011368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428771317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364351337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1196842443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4122125197"/>
                  </a:ext>
                </a:extLst>
              </a:tr>
              <a:tr h="879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3" marR="3" marT="456" marB="456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3" marR="3" marT="456" marB="456"/>
                </a:tc>
                <a:extLst>
                  <a:ext uri="{0D108BD9-81ED-4DB2-BD59-A6C34878D82A}">
                    <a16:rowId xmlns:a16="http://schemas.microsoft.com/office/drawing/2014/main" val="223491773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70EE756-C81B-42F9-9E3F-52726119D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797047"/>
              </p:ext>
            </p:extLst>
          </p:nvPr>
        </p:nvGraphicFramePr>
        <p:xfrm>
          <a:off x="5146674" y="1087250"/>
          <a:ext cx="1206504" cy="9281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84">
                  <a:extLst>
                    <a:ext uri="{9D8B030D-6E8A-4147-A177-3AD203B41FA5}">
                      <a16:colId xmlns:a16="http://schemas.microsoft.com/office/drawing/2014/main" val="1015289045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565669260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3083939397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3110553080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3653814438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740051351"/>
                    </a:ext>
                  </a:extLst>
                </a:gridCol>
              </a:tblGrid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865976154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8477838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13767245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35666616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53479006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25771936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C6001A85-1BD0-4937-A142-514E4E8AA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723236"/>
              </p:ext>
            </p:extLst>
          </p:nvPr>
        </p:nvGraphicFramePr>
        <p:xfrm>
          <a:off x="5146674" y="3058925"/>
          <a:ext cx="1206504" cy="9281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84">
                  <a:extLst>
                    <a:ext uri="{9D8B030D-6E8A-4147-A177-3AD203B41FA5}">
                      <a16:colId xmlns:a16="http://schemas.microsoft.com/office/drawing/2014/main" val="1015289045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565669260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3083939397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3110553080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3653814438"/>
                    </a:ext>
                  </a:extLst>
                </a:gridCol>
                <a:gridCol w="201084">
                  <a:extLst>
                    <a:ext uri="{9D8B030D-6E8A-4147-A177-3AD203B41FA5}">
                      <a16:colId xmlns:a16="http://schemas.microsoft.com/office/drawing/2014/main" val="740051351"/>
                    </a:ext>
                  </a:extLst>
                </a:gridCol>
              </a:tblGrid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865976154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8477838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13767245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35666616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53479006"/>
                  </a:ext>
                </a:extLst>
              </a:tr>
              <a:tr h="15469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25771936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17BCE87-FCD8-4F5F-A426-AA9402F2F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328706"/>
              </p:ext>
            </p:extLst>
          </p:nvPr>
        </p:nvGraphicFramePr>
        <p:xfrm>
          <a:off x="8089900" y="1332954"/>
          <a:ext cx="504832" cy="436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416">
                  <a:extLst>
                    <a:ext uri="{9D8B030D-6E8A-4147-A177-3AD203B41FA5}">
                      <a16:colId xmlns:a16="http://schemas.microsoft.com/office/drawing/2014/main" val="3972642139"/>
                    </a:ext>
                  </a:extLst>
                </a:gridCol>
                <a:gridCol w="252416">
                  <a:extLst>
                    <a:ext uri="{9D8B030D-6E8A-4147-A177-3AD203B41FA5}">
                      <a16:colId xmlns:a16="http://schemas.microsoft.com/office/drawing/2014/main" val="1498903982"/>
                    </a:ext>
                  </a:extLst>
                </a:gridCol>
              </a:tblGrid>
              <a:tr h="21837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597064558"/>
                  </a:ext>
                </a:extLst>
              </a:tr>
              <a:tr h="21837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98873075"/>
                  </a:ext>
                </a:extLst>
              </a:tr>
            </a:tbl>
          </a:graphicData>
        </a:graphic>
      </p:graphicFrame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67EB05E9-EEF4-4563-ABD5-EC8C8483F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782065"/>
              </p:ext>
            </p:extLst>
          </p:nvPr>
        </p:nvGraphicFramePr>
        <p:xfrm>
          <a:off x="3752849" y="862458"/>
          <a:ext cx="495300" cy="470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2436347672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137083237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841389800"/>
                    </a:ext>
                  </a:extLst>
                </a:gridCol>
              </a:tblGrid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3454086873"/>
                  </a:ext>
                </a:extLst>
              </a:tr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421497724"/>
                  </a:ext>
                </a:extLst>
              </a:tr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1637266878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15FF7404-E0B1-4D2F-9B32-D8A53070C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55734"/>
              </p:ext>
            </p:extLst>
          </p:nvPr>
        </p:nvGraphicFramePr>
        <p:xfrm>
          <a:off x="7027069" y="862458"/>
          <a:ext cx="495300" cy="470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2436347672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137083237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841389800"/>
                    </a:ext>
                  </a:extLst>
                </a:gridCol>
              </a:tblGrid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3454086873"/>
                  </a:ext>
                </a:extLst>
              </a:tr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421497724"/>
                  </a:ext>
                </a:extLst>
              </a:tr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1637266878"/>
                  </a:ext>
                </a:extLst>
              </a:tr>
            </a:tbl>
          </a:graphicData>
        </a:graphic>
      </p:graphicFrame>
      <p:graphicFrame>
        <p:nvGraphicFramePr>
          <p:cNvPr id="21" name="Table 10">
            <a:extLst>
              <a:ext uri="{FF2B5EF4-FFF2-40B4-BE49-F238E27FC236}">
                <a16:creationId xmlns:a16="http://schemas.microsoft.com/office/drawing/2014/main" id="{D6E391D2-2647-46F4-9797-AC5D41530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61679"/>
              </p:ext>
            </p:extLst>
          </p:nvPr>
        </p:nvGraphicFramePr>
        <p:xfrm>
          <a:off x="9277356" y="907325"/>
          <a:ext cx="409572" cy="359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786">
                  <a:extLst>
                    <a:ext uri="{9D8B030D-6E8A-4147-A177-3AD203B41FA5}">
                      <a16:colId xmlns:a16="http://schemas.microsoft.com/office/drawing/2014/main" val="3972642139"/>
                    </a:ext>
                  </a:extLst>
                </a:gridCol>
                <a:gridCol w="204786">
                  <a:extLst>
                    <a:ext uri="{9D8B030D-6E8A-4147-A177-3AD203B41FA5}">
                      <a16:colId xmlns:a16="http://schemas.microsoft.com/office/drawing/2014/main" val="149890398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/>
                </a:tc>
                <a:extLst>
                  <a:ext uri="{0D108BD9-81ED-4DB2-BD59-A6C34878D82A}">
                    <a16:rowId xmlns:a16="http://schemas.microsoft.com/office/drawing/2014/main" val="2597064558"/>
                  </a:ext>
                </a:extLst>
              </a:tr>
              <a:tr h="1799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/>
                </a:tc>
                <a:extLst>
                  <a:ext uri="{0D108BD9-81ED-4DB2-BD59-A6C34878D82A}">
                    <a16:rowId xmlns:a16="http://schemas.microsoft.com/office/drawing/2014/main" val="3798873075"/>
                  </a:ext>
                </a:extLst>
              </a:tr>
            </a:tbl>
          </a:graphicData>
        </a:graphic>
      </p:graphicFrame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EFA10874-1A49-41E7-AA1F-0D4E8C0D4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692735"/>
              </p:ext>
            </p:extLst>
          </p:nvPr>
        </p:nvGraphicFramePr>
        <p:xfrm>
          <a:off x="10545455" y="3133476"/>
          <a:ext cx="681354" cy="606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18">
                  <a:extLst>
                    <a:ext uri="{9D8B030D-6E8A-4147-A177-3AD203B41FA5}">
                      <a16:colId xmlns:a16="http://schemas.microsoft.com/office/drawing/2014/main" val="2436347672"/>
                    </a:ext>
                  </a:extLst>
                </a:gridCol>
                <a:gridCol w="227118">
                  <a:extLst>
                    <a:ext uri="{9D8B030D-6E8A-4147-A177-3AD203B41FA5}">
                      <a16:colId xmlns:a16="http://schemas.microsoft.com/office/drawing/2014/main" val="1137083237"/>
                    </a:ext>
                  </a:extLst>
                </a:gridCol>
                <a:gridCol w="227118">
                  <a:extLst>
                    <a:ext uri="{9D8B030D-6E8A-4147-A177-3AD203B41FA5}">
                      <a16:colId xmlns:a16="http://schemas.microsoft.com/office/drawing/2014/main" val="1841389800"/>
                    </a:ext>
                  </a:extLst>
                </a:gridCol>
              </a:tblGrid>
              <a:tr h="20204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54086873"/>
                  </a:ext>
                </a:extLst>
              </a:tr>
              <a:tr h="20204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1497724"/>
                  </a:ext>
                </a:extLst>
              </a:tr>
              <a:tr h="20204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657" marR="657" marT="543" marB="543"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637266878"/>
                  </a:ext>
                </a:extLst>
              </a:tr>
            </a:tbl>
          </a:graphicData>
        </a:graphic>
      </p:graphicFrame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3B105B89-7075-4C3D-810F-03109706D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7425"/>
              </p:ext>
            </p:extLst>
          </p:nvPr>
        </p:nvGraphicFramePr>
        <p:xfrm>
          <a:off x="10545455" y="1403944"/>
          <a:ext cx="386077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077">
                  <a:extLst>
                    <a:ext uri="{9D8B030D-6E8A-4147-A177-3AD203B41FA5}">
                      <a16:colId xmlns:a16="http://schemas.microsoft.com/office/drawing/2014/main" val="1304683111"/>
                    </a:ext>
                  </a:extLst>
                </a:gridCol>
              </a:tblGrid>
              <a:tr h="29842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smConfetti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13642240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EE553B-576F-4E2C-BAB1-6DF173507C58}"/>
              </a:ext>
            </a:extLst>
          </p:cNvPr>
          <p:cNvCxnSpPr/>
          <p:nvPr/>
        </p:nvCxnSpPr>
        <p:spPr>
          <a:xfrm>
            <a:off x="3171825" y="1557003"/>
            <a:ext cx="1809750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47B917-BA24-43D6-B740-6EF24CE39E6C}"/>
              </a:ext>
            </a:extLst>
          </p:cNvPr>
          <p:cNvCxnSpPr>
            <a:cxnSpLocks/>
          </p:cNvCxnSpPr>
          <p:nvPr/>
        </p:nvCxnSpPr>
        <p:spPr>
          <a:xfrm>
            <a:off x="6677025" y="1551329"/>
            <a:ext cx="1195388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640C41-5883-44D1-882C-37D0375AF7FC}"/>
              </a:ext>
            </a:extLst>
          </p:cNvPr>
          <p:cNvCxnSpPr>
            <a:cxnSpLocks/>
          </p:cNvCxnSpPr>
          <p:nvPr/>
        </p:nvCxnSpPr>
        <p:spPr>
          <a:xfrm>
            <a:off x="8858253" y="1551329"/>
            <a:ext cx="1476372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3EB49F-ECEC-4DF3-95DA-C69395A8AB09}"/>
              </a:ext>
            </a:extLst>
          </p:cNvPr>
          <p:cNvCxnSpPr/>
          <p:nvPr/>
        </p:nvCxnSpPr>
        <p:spPr>
          <a:xfrm>
            <a:off x="3171825" y="3501454"/>
            <a:ext cx="1809750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42D440-593C-41FD-8099-C0307B2C1C68}"/>
              </a:ext>
            </a:extLst>
          </p:cNvPr>
          <p:cNvCxnSpPr>
            <a:cxnSpLocks/>
          </p:cNvCxnSpPr>
          <p:nvPr/>
        </p:nvCxnSpPr>
        <p:spPr>
          <a:xfrm>
            <a:off x="6677025" y="3501454"/>
            <a:ext cx="1195388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96F2ED-4AA9-4A93-BE3D-0115C1A4B047}"/>
              </a:ext>
            </a:extLst>
          </p:cNvPr>
          <p:cNvCxnSpPr>
            <a:cxnSpLocks/>
          </p:cNvCxnSpPr>
          <p:nvPr/>
        </p:nvCxnSpPr>
        <p:spPr>
          <a:xfrm>
            <a:off x="8858253" y="3501454"/>
            <a:ext cx="1476372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17">
            <a:extLst>
              <a:ext uri="{FF2B5EF4-FFF2-40B4-BE49-F238E27FC236}">
                <a16:creationId xmlns:a16="http://schemas.microsoft.com/office/drawing/2014/main" id="{AC4AA6B9-E822-4B0B-8D98-4C839AD8C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167667"/>
              </p:ext>
            </p:extLst>
          </p:nvPr>
        </p:nvGraphicFramePr>
        <p:xfrm>
          <a:off x="3749676" y="2912426"/>
          <a:ext cx="495300" cy="470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2436347672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137083237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841389800"/>
                    </a:ext>
                  </a:extLst>
                </a:gridCol>
              </a:tblGrid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3454086873"/>
                  </a:ext>
                </a:extLst>
              </a:tr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421497724"/>
                  </a:ext>
                </a:extLst>
              </a:tr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1637266878"/>
                  </a:ext>
                </a:extLst>
              </a:tr>
            </a:tbl>
          </a:graphicData>
        </a:graphic>
      </p:graphicFrame>
      <p:graphicFrame>
        <p:nvGraphicFramePr>
          <p:cNvPr id="44" name="Table 17">
            <a:extLst>
              <a:ext uri="{FF2B5EF4-FFF2-40B4-BE49-F238E27FC236}">
                <a16:creationId xmlns:a16="http://schemas.microsoft.com/office/drawing/2014/main" id="{C51AA89B-7AED-405A-9D47-19CFBABD9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44691"/>
              </p:ext>
            </p:extLst>
          </p:nvPr>
        </p:nvGraphicFramePr>
        <p:xfrm>
          <a:off x="7023896" y="2912426"/>
          <a:ext cx="495300" cy="470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2436347672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137083237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841389800"/>
                    </a:ext>
                  </a:extLst>
                </a:gridCol>
              </a:tblGrid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3454086873"/>
                  </a:ext>
                </a:extLst>
              </a:tr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421497724"/>
                  </a:ext>
                </a:extLst>
              </a:tr>
              <a:tr h="15683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657" marR="657" marT="543" marB="543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657" marR="657" marT="543" marB="543"/>
                </a:tc>
                <a:extLst>
                  <a:ext uri="{0D108BD9-81ED-4DB2-BD59-A6C34878D82A}">
                    <a16:rowId xmlns:a16="http://schemas.microsoft.com/office/drawing/2014/main" val="1637266878"/>
                  </a:ext>
                </a:extLst>
              </a:tr>
            </a:tbl>
          </a:graphicData>
        </a:graphic>
      </p:graphicFrame>
      <p:graphicFrame>
        <p:nvGraphicFramePr>
          <p:cNvPr id="46" name="Table 10">
            <a:extLst>
              <a:ext uri="{FF2B5EF4-FFF2-40B4-BE49-F238E27FC236}">
                <a16:creationId xmlns:a16="http://schemas.microsoft.com/office/drawing/2014/main" id="{DA654FBF-25F6-464C-88AD-BC3A23BAD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80268"/>
              </p:ext>
            </p:extLst>
          </p:nvPr>
        </p:nvGraphicFramePr>
        <p:xfrm>
          <a:off x="9274183" y="2957293"/>
          <a:ext cx="409572" cy="359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786">
                  <a:extLst>
                    <a:ext uri="{9D8B030D-6E8A-4147-A177-3AD203B41FA5}">
                      <a16:colId xmlns:a16="http://schemas.microsoft.com/office/drawing/2014/main" val="3972642139"/>
                    </a:ext>
                  </a:extLst>
                </a:gridCol>
                <a:gridCol w="204786">
                  <a:extLst>
                    <a:ext uri="{9D8B030D-6E8A-4147-A177-3AD203B41FA5}">
                      <a16:colId xmlns:a16="http://schemas.microsoft.com/office/drawing/2014/main" val="1498903982"/>
                    </a:ext>
                  </a:extLst>
                </a:gridCol>
              </a:tblGrid>
              <a:tr h="1799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/>
                </a:tc>
                <a:extLst>
                  <a:ext uri="{0D108BD9-81ED-4DB2-BD59-A6C34878D82A}">
                    <a16:rowId xmlns:a16="http://schemas.microsoft.com/office/drawing/2014/main" val="2597064558"/>
                  </a:ext>
                </a:extLst>
              </a:tr>
              <a:tr h="1799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29" marR="429" marT="430" marB="43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29" marR="429" marT="430" marB="430"/>
                </a:tc>
                <a:extLst>
                  <a:ext uri="{0D108BD9-81ED-4DB2-BD59-A6C34878D82A}">
                    <a16:rowId xmlns:a16="http://schemas.microsoft.com/office/drawing/2014/main" val="379887307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EFCC5441-D222-4510-A5E6-BEF6179CE305}"/>
              </a:ext>
            </a:extLst>
          </p:cNvPr>
          <p:cNvSpPr txBox="1"/>
          <p:nvPr/>
        </p:nvSpPr>
        <p:spPr>
          <a:xfrm>
            <a:off x="3563819" y="3566769"/>
            <a:ext cx="90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X 3 Pool</a:t>
            </a:r>
            <a:endParaRPr lang="en-IN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353ACA-8473-47DC-8306-7C15BC9E042A}"/>
              </a:ext>
            </a:extLst>
          </p:cNvPr>
          <p:cNvSpPr txBox="1"/>
          <p:nvPr/>
        </p:nvSpPr>
        <p:spPr>
          <a:xfrm>
            <a:off x="3546914" y="1586824"/>
            <a:ext cx="90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X 3 Pool</a:t>
            </a:r>
            <a:endParaRPr lang="en-IN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FD088B-E35C-4C98-A431-CEDB6E7F70AE}"/>
              </a:ext>
            </a:extLst>
          </p:cNvPr>
          <p:cNvSpPr txBox="1"/>
          <p:nvPr/>
        </p:nvSpPr>
        <p:spPr>
          <a:xfrm>
            <a:off x="3558744" y="378167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Stride = 3</a:t>
            </a:r>
            <a:endParaRPr lang="en-IN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1C2286-60B7-4BBF-A804-9BAEB9062A26}"/>
              </a:ext>
            </a:extLst>
          </p:cNvPr>
          <p:cNvSpPr txBox="1"/>
          <p:nvPr/>
        </p:nvSpPr>
        <p:spPr>
          <a:xfrm>
            <a:off x="3546914" y="182661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Stride = 3</a:t>
            </a:r>
            <a:endParaRPr lang="en-IN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57ACB0-9679-4519-B5C4-6BC9860B66AC}"/>
              </a:ext>
            </a:extLst>
          </p:cNvPr>
          <p:cNvSpPr txBox="1"/>
          <p:nvPr/>
        </p:nvSpPr>
        <p:spPr>
          <a:xfrm>
            <a:off x="6878127" y="1586824"/>
            <a:ext cx="90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X 3 Pool</a:t>
            </a:r>
            <a:endParaRPr lang="en-IN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279C22-89FA-4750-B363-1A76A91BD03D}"/>
              </a:ext>
            </a:extLst>
          </p:cNvPr>
          <p:cNvSpPr txBox="1"/>
          <p:nvPr/>
        </p:nvSpPr>
        <p:spPr>
          <a:xfrm>
            <a:off x="6878127" y="182661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Stride = </a:t>
            </a:r>
            <a:r>
              <a:rPr lang="en-US" sz="1400" dirty="0">
                <a:solidFill>
                  <a:srgbClr val="FF0000"/>
                </a:solidFill>
              </a:rPr>
              <a:t>3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288F86-A60E-4817-8000-763090B3D8E4}"/>
              </a:ext>
            </a:extLst>
          </p:cNvPr>
          <p:cNvSpPr txBox="1"/>
          <p:nvPr/>
        </p:nvSpPr>
        <p:spPr>
          <a:xfrm>
            <a:off x="6863001" y="3561777"/>
            <a:ext cx="90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X 3 Pool</a:t>
            </a:r>
            <a:endParaRPr lang="en-IN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BAB514-1FCE-4F04-9E1F-1F0329FCDE73}"/>
              </a:ext>
            </a:extLst>
          </p:cNvPr>
          <p:cNvSpPr txBox="1"/>
          <p:nvPr/>
        </p:nvSpPr>
        <p:spPr>
          <a:xfrm>
            <a:off x="6863001" y="380156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Stride = 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  <a:endParaRPr lang="en-IN" sz="1400" dirty="0">
              <a:solidFill>
                <a:srgbClr val="FF0000"/>
              </a:solidFill>
            </a:endParaRPr>
          </a:p>
        </p:txBody>
      </p:sp>
      <p:graphicFrame>
        <p:nvGraphicFramePr>
          <p:cNvPr id="64" name="Table 64">
            <a:extLst>
              <a:ext uri="{FF2B5EF4-FFF2-40B4-BE49-F238E27FC236}">
                <a16:creationId xmlns:a16="http://schemas.microsoft.com/office/drawing/2014/main" id="{DABD6C9F-F8BB-4324-9535-3631445D4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368724"/>
              </p:ext>
            </p:extLst>
          </p:nvPr>
        </p:nvGraphicFramePr>
        <p:xfrm>
          <a:off x="7950994" y="3077726"/>
          <a:ext cx="793950" cy="848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90">
                  <a:extLst>
                    <a:ext uri="{9D8B030D-6E8A-4147-A177-3AD203B41FA5}">
                      <a16:colId xmlns:a16="http://schemas.microsoft.com/office/drawing/2014/main" val="2887828627"/>
                    </a:ext>
                  </a:extLst>
                </a:gridCol>
                <a:gridCol w="158790">
                  <a:extLst>
                    <a:ext uri="{9D8B030D-6E8A-4147-A177-3AD203B41FA5}">
                      <a16:colId xmlns:a16="http://schemas.microsoft.com/office/drawing/2014/main" val="846043133"/>
                    </a:ext>
                  </a:extLst>
                </a:gridCol>
                <a:gridCol w="158790">
                  <a:extLst>
                    <a:ext uri="{9D8B030D-6E8A-4147-A177-3AD203B41FA5}">
                      <a16:colId xmlns:a16="http://schemas.microsoft.com/office/drawing/2014/main" val="2358615971"/>
                    </a:ext>
                  </a:extLst>
                </a:gridCol>
                <a:gridCol w="158790">
                  <a:extLst>
                    <a:ext uri="{9D8B030D-6E8A-4147-A177-3AD203B41FA5}">
                      <a16:colId xmlns:a16="http://schemas.microsoft.com/office/drawing/2014/main" val="3088608826"/>
                    </a:ext>
                  </a:extLst>
                </a:gridCol>
                <a:gridCol w="158790">
                  <a:extLst>
                    <a:ext uri="{9D8B030D-6E8A-4147-A177-3AD203B41FA5}">
                      <a16:colId xmlns:a16="http://schemas.microsoft.com/office/drawing/2014/main" val="712364958"/>
                    </a:ext>
                  </a:extLst>
                </a:gridCol>
              </a:tblGrid>
              <a:tr h="170012"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1028787"/>
                  </a:ext>
                </a:extLst>
              </a:tr>
              <a:tr h="170012"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823332915"/>
                  </a:ext>
                </a:extLst>
              </a:tr>
              <a:tr h="170012"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9197773"/>
                  </a:ext>
                </a:extLst>
              </a:tr>
              <a:tr h="170012"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13177291"/>
                  </a:ext>
                </a:extLst>
              </a:tr>
              <a:tr h="168731"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 marL="27954" marR="27954" marT="13977" marB="13977">
                    <a:pattFill prst="dashHorz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62947132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B20363F3-9580-46F5-89CA-BF09D98BFD3C}"/>
              </a:ext>
            </a:extLst>
          </p:cNvPr>
          <p:cNvSpPr txBox="1"/>
          <p:nvPr/>
        </p:nvSpPr>
        <p:spPr>
          <a:xfrm>
            <a:off x="9041600" y="1551329"/>
            <a:ext cx="90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 X 2 Pool</a:t>
            </a:r>
            <a:endParaRPr lang="en-IN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6FDD73-026C-4BE3-A52C-50FC55A4B18C}"/>
              </a:ext>
            </a:extLst>
          </p:cNvPr>
          <p:cNvSpPr txBox="1"/>
          <p:nvPr/>
        </p:nvSpPr>
        <p:spPr>
          <a:xfrm>
            <a:off x="9043344" y="1769704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Stride = 2</a:t>
            </a:r>
            <a:endParaRPr lang="en-IN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6B7B72-F635-47BA-A877-C270E2EAF7C4}"/>
              </a:ext>
            </a:extLst>
          </p:cNvPr>
          <p:cNvSpPr txBox="1"/>
          <p:nvPr/>
        </p:nvSpPr>
        <p:spPr>
          <a:xfrm>
            <a:off x="9046961" y="3494190"/>
            <a:ext cx="90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 X 2 Pool</a:t>
            </a:r>
            <a:endParaRPr lang="en-IN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4ECFA6-EA73-494B-8F99-122D33B277BE}"/>
              </a:ext>
            </a:extLst>
          </p:cNvPr>
          <p:cNvSpPr txBox="1"/>
          <p:nvPr/>
        </p:nvSpPr>
        <p:spPr>
          <a:xfrm>
            <a:off x="9048705" y="3712565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Stride = 2</a:t>
            </a:r>
            <a:endParaRPr lang="en-IN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DF0E39-1B5A-413A-9620-683A79AFCBDF}"/>
              </a:ext>
            </a:extLst>
          </p:cNvPr>
          <p:cNvSpPr txBox="1"/>
          <p:nvPr/>
        </p:nvSpPr>
        <p:spPr>
          <a:xfrm>
            <a:off x="5526948" y="3987083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6x6</a:t>
            </a:r>
            <a:endParaRPr lang="en-IN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CFF37E-0B64-41A6-8AF1-778B5BDAC650}"/>
              </a:ext>
            </a:extLst>
          </p:cNvPr>
          <p:cNvSpPr txBox="1"/>
          <p:nvPr/>
        </p:nvSpPr>
        <p:spPr>
          <a:xfrm>
            <a:off x="5512766" y="203086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6x6</a:t>
            </a:r>
            <a:endParaRPr lang="en-IN" sz="1400" dirty="0"/>
          </a:p>
        </p:txBody>
      </p:sp>
      <p:sp>
        <p:nvSpPr>
          <p:cNvPr id="80" name="Trapezoid 79">
            <a:extLst>
              <a:ext uri="{FF2B5EF4-FFF2-40B4-BE49-F238E27FC236}">
                <a16:creationId xmlns:a16="http://schemas.microsoft.com/office/drawing/2014/main" id="{6FF2B293-6237-440D-97FA-70F1D1735CFC}"/>
              </a:ext>
            </a:extLst>
          </p:cNvPr>
          <p:cNvSpPr/>
          <p:nvPr/>
        </p:nvSpPr>
        <p:spPr>
          <a:xfrm rot="5400000">
            <a:off x="5407089" y="5175040"/>
            <a:ext cx="1288377" cy="692151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975DDF-EA71-4431-A4DA-8E1BE5B4B25C}"/>
              </a:ext>
            </a:extLst>
          </p:cNvPr>
          <p:cNvSpPr/>
          <p:nvPr/>
        </p:nvSpPr>
        <p:spPr>
          <a:xfrm>
            <a:off x="5100035" y="4655362"/>
            <a:ext cx="1911858" cy="173150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86D8708-8C53-4D76-8280-F4B71E306307}"/>
              </a:ext>
            </a:extLst>
          </p:cNvPr>
          <p:cNvSpPr txBox="1"/>
          <p:nvPr/>
        </p:nvSpPr>
        <p:spPr>
          <a:xfrm>
            <a:off x="8951782" y="4476693"/>
            <a:ext cx="1127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3EDD253-10F7-47E2-9DD9-FBB2CC483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t="2704" r="6106" b="7412"/>
          <a:stretch/>
        </p:blipFill>
        <p:spPr>
          <a:xfrm>
            <a:off x="8972926" y="4795810"/>
            <a:ext cx="914531" cy="90904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4DD3B37-A2D1-4516-8239-876813910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/>
          <a:stretch/>
        </p:blipFill>
        <p:spPr>
          <a:xfrm>
            <a:off x="9063848" y="4886067"/>
            <a:ext cx="940147" cy="90904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E1C7B5D-FEE3-4D29-9E63-E170F46B3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622" y="4976325"/>
            <a:ext cx="935785" cy="90904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7C40C81-4BDC-498E-A6CD-4D97F1EBC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/>
          <a:stretch/>
        </p:blipFill>
        <p:spPr>
          <a:xfrm>
            <a:off x="9285988" y="5061341"/>
            <a:ext cx="940147" cy="90904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AD50029-BC3F-489E-8330-89035BB08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t="2704" r="6106" b="7412"/>
          <a:stretch/>
        </p:blipFill>
        <p:spPr>
          <a:xfrm>
            <a:off x="9404378" y="5143803"/>
            <a:ext cx="914531" cy="90904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F347B9-3FE5-4101-A0B7-3F05EFCB2C75}"/>
              </a:ext>
            </a:extLst>
          </p:cNvPr>
          <p:cNvCxnSpPr>
            <a:cxnSpLocks/>
          </p:cNvCxnSpPr>
          <p:nvPr/>
        </p:nvCxnSpPr>
        <p:spPr>
          <a:xfrm>
            <a:off x="9156528" y="5974164"/>
            <a:ext cx="165828" cy="10164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  <a:alpha val="24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BA50378-B600-4514-B868-C68E171B7BC1}"/>
              </a:ext>
            </a:extLst>
          </p:cNvPr>
          <p:cNvCxnSpPr>
            <a:cxnSpLocks/>
          </p:cNvCxnSpPr>
          <p:nvPr/>
        </p:nvCxnSpPr>
        <p:spPr>
          <a:xfrm>
            <a:off x="3390647" y="5616004"/>
            <a:ext cx="1450382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5A0D3D8-0D61-4C8B-8AFF-00C8244D8E71}"/>
              </a:ext>
            </a:extLst>
          </p:cNvPr>
          <p:cNvCxnSpPr>
            <a:cxnSpLocks/>
          </p:cNvCxnSpPr>
          <p:nvPr/>
        </p:nvCxnSpPr>
        <p:spPr>
          <a:xfrm>
            <a:off x="7386241" y="5593208"/>
            <a:ext cx="1450382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C18BAD1-4D26-4923-8D6A-335114E26B71}"/>
              </a:ext>
            </a:extLst>
          </p:cNvPr>
          <p:cNvSpPr txBox="1"/>
          <p:nvPr/>
        </p:nvSpPr>
        <p:spPr>
          <a:xfrm>
            <a:off x="8166233" y="202867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2x2</a:t>
            </a:r>
            <a:endParaRPr lang="en-IN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4CCE9FC-0804-4916-8F05-62812267CC50}"/>
              </a:ext>
            </a:extLst>
          </p:cNvPr>
          <p:cNvSpPr txBox="1"/>
          <p:nvPr/>
        </p:nvSpPr>
        <p:spPr>
          <a:xfrm>
            <a:off x="10525462" y="202867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1x1</a:t>
            </a:r>
            <a:endParaRPr lang="en-IN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EEC754-23F6-463B-93CD-4FECCE4FB730}"/>
              </a:ext>
            </a:extLst>
          </p:cNvPr>
          <p:cNvSpPr txBox="1"/>
          <p:nvPr/>
        </p:nvSpPr>
        <p:spPr>
          <a:xfrm>
            <a:off x="10636064" y="398708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3x3</a:t>
            </a:r>
            <a:endParaRPr lang="en-IN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75D6C3D-E813-4945-9932-EC3CCFA4292D}"/>
              </a:ext>
            </a:extLst>
          </p:cNvPr>
          <p:cNvSpPr txBox="1"/>
          <p:nvPr/>
        </p:nvSpPr>
        <p:spPr>
          <a:xfrm>
            <a:off x="8150650" y="398708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3x3</a:t>
            </a:r>
            <a:endParaRPr lang="en-IN" sz="1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F96B72-5F27-4DB6-A753-DE6BA4C6DB00}"/>
              </a:ext>
            </a:extLst>
          </p:cNvPr>
          <p:cNvSpPr txBox="1"/>
          <p:nvPr/>
        </p:nvSpPr>
        <p:spPr>
          <a:xfrm>
            <a:off x="9211048" y="6139124"/>
            <a:ext cx="1301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 x 13 x depth</a:t>
            </a:r>
            <a:endParaRPr lang="en-IN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CBC68D6-9074-4D63-A886-E2D079DE86F1}"/>
              </a:ext>
            </a:extLst>
          </p:cNvPr>
          <p:cNvSpPr txBox="1"/>
          <p:nvPr/>
        </p:nvSpPr>
        <p:spPr>
          <a:xfrm>
            <a:off x="262251" y="151883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18 x 18</a:t>
            </a:r>
            <a:endParaRPr lang="en-IN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8B2427B-4E13-4CB2-9756-33A8095A2EA3}"/>
              </a:ext>
            </a:extLst>
          </p:cNvPr>
          <p:cNvSpPr txBox="1"/>
          <p:nvPr/>
        </p:nvSpPr>
        <p:spPr>
          <a:xfrm>
            <a:off x="265424" y="3282654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18 x 18</a:t>
            </a:r>
            <a:endParaRPr lang="en-IN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BDA73E1-FAF6-4C07-8548-217BC06AB2AF}"/>
              </a:ext>
            </a:extLst>
          </p:cNvPr>
          <p:cNvSpPr txBox="1"/>
          <p:nvPr/>
        </p:nvSpPr>
        <p:spPr>
          <a:xfrm>
            <a:off x="177378" y="5339167"/>
            <a:ext cx="8915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221 x 221</a:t>
            </a:r>
          </a:p>
          <a:p>
            <a:pPr algn="ctr"/>
            <a:r>
              <a:rPr lang="en-US" sz="1400" dirty="0"/>
              <a:t>x</a:t>
            </a:r>
          </a:p>
          <a:p>
            <a:pPr algn="ctr"/>
            <a:r>
              <a:rPr lang="en-US" sz="1400" dirty="0"/>
              <a:t>channel</a:t>
            </a:r>
            <a:endParaRPr lang="en-IN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CC24FA5-EC99-416D-BAF7-899056FA32FA}"/>
              </a:ext>
            </a:extLst>
          </p:cNvPr>
          <p:cNvSpPr txBox="1"/>
          <p:nvPr/>
        </p:nvSpPr>
        <p:spPr>
          <a:xfrm>
            <a:off x="10092486" y="4281501"/>
            <a:ext cx="1965432" cy="30777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Subsampling Ration = 6</a:t>
            </a:r>
            <a:endParaRPr lang="en-IN" sz="14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482E898-F625-4176-8487-42D43FE5F497}"/>
              </a:ext>
            </a:extLst>
          </p:cNvPr>
          <p:cNvSpPr txBox="1"/>
          <p:nvPr/>
        </p:nvSpPr>
        <p:spPr>
          <a:xfrm>
            <a:off x="10078850" y="2395724"/>
            <a:ext cx="1979068" cy="30777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Subsampling Ration = 18</a:t>
            </a:r>
            <a:endParaRPr lang="en-IN" sz="14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B145B1-2D1A-42E2-982A-6EEFCF386ADA}"/>
              </a:ext>
            </a:extLst>
          </p:cNvPr>
          <p:cNvSpPr txBox="1"/>
          <p:nvPr/>
        </p:nvSpPr>
        <p:spPr>
          <a:xfrm>
            <a:off x="10092486" y="6451707"/>
            <a:ext cx="1965432" cy="30777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Subsampling Ration = 17</a:t>
            </a:r>
            <a:endParaRPr lang="en-IN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894B454-C891-4E67-9991-380EB73ED160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Subsampling Ratio</a:t>
            </a: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2DA59D5E-3DC1-4592-8E09-F708E21F6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95" r="-1"/>
          <a:stretch/>
        </p:blipFill>
        <p:spPr>
          <a:xfrm>
            <a:off x="1068197" y="4753692"/>
            <a:ext cx="2154952" cy="1774655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E169EEB-9E1D-4949-AB80-F78DF5D0B4E8}"/>
              </a:ext>
            </a:extLst>
          </p:cNvPr>
          <p:cNvSpPr txBox="1"/>
          <p:nvPr/>
        </p:nvSpPr>
        <p:spPr>
          <a:xfrm>
            <a:off x="4183346" y="6605487"/>
            <a:ext cx="4136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Note: Subsampling ratio doesn’t depend on depth and channel.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90631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A3DBFF0-99F4-49F4-A06B-FA1EBF90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92" y="732045"/>
            <a:ext cx="5507323" cy="1934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42F0F7-10A1-4821-9B92-1BD13BA1D6AB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ROI Projection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84AA0-87B6-4765-816A-FDDA62EE9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" t="1692" b="-1"/>
          <a:stretch/>
        </p:blipFill>
        <p:spPr>
          <a:xfrm>
            <a:off x="1200953" y="3159992"/>
            <a:ext cx="3199163" cy="30514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DFB2D-C682-4EB2-8F66-52F15C701C3A}"/>
              </a:ext>
            </a:extLst>
          </p:cNvPr>
          <p:cNvSpPr/>
          <p:nvPr/>
        </p:nvSpPr>
        <p:spPr>
          <a:xfrm>
            <a:off x="2864854" y="3885963"/>
            <a:ext cx="1333935" cy="225165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500" baseline="30000" dirty="0">
                <a:solidFill>
                  <a:srgbClr val="FF0000"/>
                </a:solidFill>
              </a:rPr>
              <a:t>.</a:t>
            </a:r>
            <a:endParaRPr lang="en-IN" sz="3500" baseline="30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92FD9-F166-4C5B-A37E-BC6B645C2044}"/>
              </a:ext>
            </a:extLst>
          </p:cNvPr>
          <p:cNvSpPr txBox="1"/>
          <p:nvPr/>
        </p:nvSpPr>
        <p:spPr>
          <a:xfrm rot="183018">
            <a:off x="7398842" y="3666600"/>
            <a:ext cx="1127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78E674-A2A6-4E30-A428-A68DA085E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6963969" y="3917869"/>
            <a:ext cx="1924126" cy="186047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11FB21-B06A-41A6-974A-F23D0203BD9C}"/>
              </a:ext>
            </a:extLst>
          </p:cNvPr>
          <p:cNvSpPr txBox="1"/>
          <p:nvPr/>
        </p:nvSpPr>
        <p:spPr>
          <a:xfrm>
            <a:off x="7348122" y="5945710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 x 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A8042-FCDE-4B2A-AB43-C5C7E2B0E142}"/>
              </a:ext>
            </a:extLst>
          </p:cNvPr>
          <p:cNvSpPr txBox="1"/>
          <p:nvPr/>
        </p:nvSpPr>
        <p:spPr>
          <a:xfrm>
            <a:off x="7348122" y="6211413"/>
            <a:ext cx="1145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Depth = 1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BB8D3-AE53-4ADE-9F0C-D247B5F3F12A}"/>
              </a:ext>
            </a:extLst>
          </p:cNvPr>
          <p:cNvSpPr/>
          <p:nvPr/>
        </p:nvSpPr>
        <p:spPr>
          <a:xfrm>
            <a:off x="7826648" y="4406458"/>
            <a:ext cx="811411" cy="124870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perspectiveContrastingRightFacing">
              <a:rot lat="0" lon="19200000" rev="0"/>
            </a:camera>
            <a:lightRig rig="threePt" dir="t"/>
          </a:scene3d>
          <a:sp3d contourW="12700">
            <a:bevelT w="0" h="0"/>
            <a:contourClr>
              <a:schemeClr val="accent5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500" baseline="300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IN" sz="35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1D1D-DA48-43FE-9908-8D28E385708F}"/>
              </a:ext>
            </a:extLst>
          </p:cNvPr>
          <p:cNvSpPr txBox="1"/>
          <p:nvPr/>
        </p:nvSpPr>
        <p:spPr>
          <a:xfrm>
            <a:off x="2090104" y="6211412"/>
            <a:ext cx="95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221 x 221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1351D5-34AC-4C41-9ADA-416D7AB4CD83}"/>
              </a:ext>
            </a:extLst>
          </p:cNvPr>
          <p:cNvCxnSpPr>
            <a:cxnSpLocks/>
          </p:cNvCxnSpPr>
          <p:nvPr/>
        </p:nvCxnSpPr>
        <p:spPr>
          <a:xfrm>
            <a:off x="2864853" y="3885963"/>
            <a:ext cx="5056066" cy="520495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466E20-2446-4D48-9412-E8BAC80689FF}"/>
              </a:ext>
            </a:extLst>
          </p:cNvPr>
          <p:cNvCxnSpPr>
            <a:cxnSpLocks/>
          </p:cNvCxnSpPr>
          <p:nvPr/>
        </p:nvCxnSpPr>
        <p:spPr>
          <a:xfrm>
            <a:off x="4198789" y="3885963"/>
            <a:ext cx="4333693" cy="520495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6094BB-9437-4BA1-AD5B-4B92E81A0E2E}"/>
              </a:ext>
            </a:extLst>
          </p:cNvPr>
          <p:cNvCxnSpPr>
            <a:cxnSpLocks/>
          </p:cNvCxnSpPr>
          <p:nvPr/>
        </p:nvCxnSpPr>
        <p:spPr>
          <a:xfrm flipV="1">
            <a:off x="4198789" y="5655161"/>
            <a:ext cx="4294928" cy="482455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B97705-E4D8-48C9-86B9-81A11BAF5C91}"/>
              </a:ext>
            </a:extLst>
          </p:cNvPr>
          <p:cNvCxnSpPr>
            <a:cxnSpLocks/>
          </p:cNvCxnSpPr>
          <p:nvPr/>
        </p:nvCxnSpPr>
        <p:spPr>
          <a:xfrm flipV="1">
            <a:off x="2864853" y="5650217"/>
            <a:ext cx="5056066" cy="487399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E0C0C81-E35B-432A-BADA-40C3A49DF333}"/>
              </a:ext>
            </a:extLst>
          </p:cNvPr>
          <p:cNvSpPr txBox="1"/>
          <p:nvPr/>
        </p:nvSpPr>
        <p:spPr>
          <a:xfrm>
            <a:off x="1882137" y="2690195"/>
            <a:ext cx="1965432" cy="30777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Subsampling Ration = 17</a:t>
            </a:r>
            <a:endParaRPr lang="en-IN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B2E08A-1AA3-473B-97D3-862AC19E7D48}"/>
              </a:ext>
            </a:extLst>
          </p:cNvPr>
          <p:cNvCxnSpPr>
            <a:cxnSpLocks/>
          </p:cNvCxnSpPr>
          <p:nvPr/>
        </p:nvCxnSpPr>
        <p:spPr>
          <a:xfrm>
            <a:off x="1120299" y="2909749"/>
            <a:ext cx="0" cy="343725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0E73FA-8DB1-4146-B4D8-BF1D38260DA7}"/>
              </a:ext>
            </a:extLst>
          </p:cNvPr>
          <p:cNvCxnSpPr>
            <a:cxnSpLocks/>
          </p:cNvCxnSpPr>
          <p:nvPr/>
        </p:nvCxnSpPr>
        <p:spPr>
          <a:xfrm flipV="1">
            <a:off x="917455" y="3086196"/>
            <a:ext cx="3641369" cy="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AD93DA6-0E41-45A7-B618-1A6CEF9491D0}"/>
              </a:ext>
            </a:extLst>
          </p:cNvPr>
          <p:cNvSpPr txBox="1"/>
          <p:nvPr/>
        </p:nvSpPr>
        <p:spPr>
          <a:xfrm>
            <a:off x="1120299" y="2778420"/>
            <a:ext cx="51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0, 0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82FF68A-7DA3-4B36-B7DD-50301839FD1D}"/>
              </a:ext>
            </a:extLst>
          </p:cNvPr>
          <p:cNvSpPr/>
          <p:nvPr/>
        </p:nvSpPr>
        <p:spPr>
          <a:xfrm>
            <a:off x="9648825" y="1323975"/>
            <a:ext cx="714375" cy="88582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solidFill>
              <a:schemeClr val="accent5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6DE403-4138-46EC-A4A8-0269F8D708E1}"/>
              </a:ext>
            </a:extLst>
          </p:cNvPr>
          <p:cNvSpPr/>
          <p:nvPr/>
        </p:nvSpPr>
        <p:spPr>
          <a:xfrm>
            <a:off x="5726240" y="556208"/>
            <a:ext cx="5892800" cy="216485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EA9027-6551-4A35-A2BA-C6549F3A5FED}"/>
              </a:ext>
            </a:extLst>
          </p:cNvPr>
          <p:cNvSpPr txBox="1"/>
          <p:nvPr/>
        </p:nvSpPr>
        <p:spPr>
          <a:xfrm>
            <a:off x="8192249" y="2358816"/>
            <a:ext cx="1169627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CNN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38434F-2761-48D2-9056-B63C65A04D9E}"/>
              </a:ext>
            </a:extLst>
          </p:cNvPr>
          <p:cNvSpPr txBox="1"/>
          <p:nvPr/>
        </p:nvSpPr>
        <p:spPr>
          <a:xfrm>
            <a:off x="1969669" y="4022179"/>
            <a:ext cx="800219" cy="307777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187 x 85</a:t>
            </a:r>
            <a:endParaRPr lang="en-IN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EB8F2B1-7DCD-4CA5-94EC-3E875597736E}"/>
              </a:ext>
            </a:extLst>
          </p:cNvPr>
          <p:cNvSpPr txBox="1"/>
          <p:nvPr/>
        </p:nvSpPr>
        <p:spPr>
          <a:xfrm>
            <a:off x="5277555" y="4898447"/>
            <a:ext cx="905686" cy="307777"/>
          </a:xfrm>
          <a:prstGeom prst="rect">
            <a:avLst/>
          </a:prstGeom>
          <a:solidFill>
            <a:schemeClr val="accent5">
              <a:lumMod val="75000"/>
              <a:alpha val="24000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1/ 17</a:t>
            </a:r>
            <a:endParaRPr lang="en-IN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89CF35-6015-4739-8FA2-744613DC8A7A}"/>
              </a:ext>
            </a:extLst>
          </p:cNvPr>
          <p:cNvSpPr txBox="1"/>
          <p:nvPr/>
        </p:nvSpPr>
        <p:spPr>
          <a:xfrm>
            <a:off x="7267873" y="4461979"/>
            <a:ext cx="617477" cy="307777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10 x 5</a:t>
            </a:r>
            <a:endParaRPr lang="en-IN" sz="14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853FEB-FACB-4807-AB52-7A8A1A69E8CB}"/>
              </a:ext>
            </a:extLst>
          </p:cNvPr>
          <p:cNvSpPr/>
          <p:nvPr/>
        </p:nvSpPr>
        <p:spPr>
          <a:xfrm>
            <a:off x="2689207" y="624775"/>
            <a:ext cx="897472" cy="144035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aseline="30000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IN" sz="5000" baseline="30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A2D28FE-7258-4C19-B440-445CA2F1546E}"/>
              </a:ext>
            </a:extLst>
          </p:cNvPr>
          <p:cNvSpPr txBox="1"/>
          <p:nvPr/>
        </p:nvSpPr>
        <p:spPr>
          <a:xfrm>
            <a:off x="2794516" y="129979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endParaRPr lang="en-IN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1A729A-25CB-4271-9ECD-340290E9A2EF}"/>
              </a:ext>
            </a:extLst>
          </p:cNvPr>
          <p:cNvCxnSpPr>
            <a:cxnSpLocks/>
          </p:cNvCxnSpPr>
          <p:nvPr/>
        </p:nvCxnSpPr>
        <p:spPr>
          <a:xfrm>
            <a:off x="2581526" y="463502"/>
            <a:ext cx="107636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F2888EB-9F54-47E8-B09A-176FDFAC0B6C}"/>
              </a:ext>
            </a:extLst>
          </p:cNvPr>
          <p:cNvCxnSpPr>
            <a:cxnSpLocks/>
          </p:cNvCxnSpPr>
          <p:nvPr/>
        </p:nvCxnSpPr>
        <p:spPr>
          <a:xfrm>
            <a:off x="2500451" y="624775"/>
            <a:ext cx="0" cy="142430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E39F753-1AF6-4217-9433-2478FEAEC321}"/>
              </a:ext>
            </a:extLst>
          </p:cNvPr>
          <p:cNvSpPr txBox="1"/>
          <p:nvPr/>
        </p:nvSpPr>
        <p:spPr>
          <a:xfrm>
            <a:off x="2023423" y="118826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00576BD-4739-487B-931C-BD029C255F51}"/>
              </a:ext>
            </a:extLst>
          </p:cNvPr>
          <p:cNvSpPr txBox="1"/>
          <p:nvPr/>
        </p:nvSpPr>
        <p:spPr>
          <a:xfrm>
            <a:off x="2958001" y="7861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B375B5-EBA3-4540-9E65-2DA863D35DFE}"/>
              </a:ext>
            </a:extLst>
          </p:cNvPr>
          <p:cNvSpPr txBox="1"/>
          <p:nvPr/>
        </p:nvSpPr>
        <p:spPr>
          <a:xfrm>
            <a:off x="1430420" y="511748"/>
            <a:ext cx="377967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x</a:t>
            </a:r>
            <a:r>
              <a:rPr lang="en-US" sz="1300" baseline="-25000" dirty="0"/>
              <a:t>1</a:t>
            </a:r>
          </a:p>
          <a:p>
            <a:endParaRPr lang="en-IN" sz="1300" dirty="0"/>
          </a:p>
          <a:p>
            <a:r>
              <a:rPr lang="en-US" sz="1300" dirty="0"/>
              <a:t>y</a:t>
            </a:r>
            <a:r>
              <a:rPr lang="en-US" sz="1300" baseline="-25000" dirty="0"/>
              <a:t>1</a:t>
            </a:r>
            <a:endParaRPr lang="en-IN" sz="1300" dirty="0"/>
          </a:p>
          <a:p>
            <a:endParaRPr lang="en-IN" sz="1300" dirty="0"/>
          </a:p>
          <a:p>
            <a:r>
              <a:rPr lang="en-US" sz="1300" dirty="0"/>
              <a:t>h</a:t>
            </a:r>
            <a:r>
              <a:rPr lang="en-US" sz="1300" baseline="-25000" dirty="0"/>
              <a:t>1</a:t>
            </a:r>
            <a:endParaRPr lang="en-IN" sz="1300" dirty="0"/>
          </a:p>
          <a:p>
            <a:endParaRPr lang="en-IN" sz="1300" dirty="0"/>
          </a:p>
          <a:p>
            <a:r>
              <a:rPr lang="en-US" sz="1300" dirty="0"/>
              <a:t>w</a:t>
            </a:r>
            <a:r>
              <a:rPr lang="en-US" sz="1300" baseline="-25000" dirty="0"/>
              <a:t>1</a:t>
            </a:r>
            <a:endParaRPr lang="en-IN" sz="1300" dirty="0"/>
          </a:p>
        </p:txBody>
      </p:sp>
      <p:sp>
        <p:nvSpPr>
          <p:cNvPr id="96" name="Left Bracket 95">
            <a:extLst>
              <a:ext uri="{FF2B5EF4-FFF2-40B4-BE49-F238E27FC236}">
                <a16:creationId xmlns:a16="http://schemas.microsoft.com/office/drawing/2014/main" id="{2A46FB56-F593-445E-9819-B0FF45699CB9}"/>
              </a:ext>
            </a:extLst>
          </p:cNvPr>
          <p:cNvSpPr/>
          <p:nvPr/>
        </p:nvSpPr>
        <p:spPr>
          <a:xfrm>
            <a:off x="1248621" y="490141"/>
            <a:ext cx="133843" cy="154465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Left Bracket 96">
            <a:extLst>
              <a:ext uri="{FF2B5EF4-FFF2-40B4-BE49-F238E27FC236}">
                <a16:creationId xmlns:a16="http://schemas.microsoft.com/office/drawing/2014/main" id="{F173EE99-E763-471C-B80D-B6D3294BF8FB}"/>
              </a:ext>
            </a:extLst>
          </p:cNvPr>
          <p:cNvSpPr/>
          <p:nvPr/>
        </p:nvSpPr>
        <p:spPr>
          <a:xfrm rot="10800000">
            <a:off x="1800056" y="490140"/>
            <a:ext cx="133843" cy="154465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89BE7DC-3BB3-4FD9-B704-782DD1351143}"/>
              </a:ext>
            </a:extLst>
          </p:cNvPr>
          <p:cNvCxnSpPr>
            <a:cxnSpLocks/>
          </p:cNvCxnSpPr>
          <p:nvPr/>
        </p:nvCxnSpPr>
        <p:spPr>
          <a:xfrm>
            <a:off x="917455" y="2209800"/>
            <a:ext cx="3641369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2B37EDD-C121-4F9E-BC70-1E84731A2D9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3528227" y="3343275"/>
            <a:ext cx="1593621" cy="1658989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F4B547D-7AD7-4440-90E0-8ADF595A1BC5}"/>
              </a:ext>
            </a:extLst>
          </p:cNvPr>
          <p:cNvSpPr txBox="1"/>
          <p:nvPr/>
        </p:nvSpPr>
        <p:spPr>
          <a:xfrm>
            <a:off x="5121848" y="3189386"/>
            <a:ext cx="905686" cy="307777"/>
          </a:xfrm>
          <a:prstGeom prst="rect">
            <a:avLst/>
          </a:prstGeom>
          <a:solidFill>
            <a:schemeClr val="accent3">
              <a:lumMod val="75000"/>
              <a:alpha val="24000"/>
            </a:scheme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187 , 153</a:t>
            </a:r>
            <a:endParaRPr lang="en-IN" sz="1400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2E0CF84-9792-4E63-8E66-ABBCB93D3A4E}"/>
              </a:ext>
            </a:extLst>
          </p:cNvPr>
          <p:cNvCxnSpPr>
            <a:cxnSpLocks/>
            <a:stCxn id="108" idx="3"/>
            <a:endCxn id="118" idx="1"/>
          </p:cNvCxnSpPr>
          <p:nvPr/>
        </p:nvCxnSpPr>
        <p:spPr>
          <a:xfrm flipV="1">
            <a:off x="6027534" y="3339945"/>
            <a:ext cx="4045431" cy="333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1F4F781-1CC6-4C01-93C1-974782E64613}"/>
              </a:ext>
            </a:extLst>
          </p:cNvPr>
          <p:cNvSpPr txBox="1"/>
          <p:nvPr/>
        </p:nvSpPr>
        <p:spPr>
          <a:xfrm>
            <a:off x="10072965" y="3186056"/>
            <a:ext cx="905686" cy="307777"/>
          </a:xfrm>
          <a:prstGeom prst="rect">
            <a:avLst/>
          </a:prstGeom>
          <a:solidFill>
            <a:schemeClr val="accent3">
              <a:lumMod val="75000"/>
              <a:alpha val="24000"/>
            </a:scheme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11, 9</a:t>
            </a:r>
            <a:endParaRPr lang="en-IN" sz="14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A22D42-9B26-4045-BC48-939BF28BF0D8}"/>
              </a:ext>
            </a:extLst>
          </p:cNvPr>
          <p:cNvSpPr txBox="1"/>
          <p:nvPr/>
        </p:nvSpPr>
        <p:spPr>
          <a:xfrm>
            <a:off x="7305123" y="2983614"/>
            <a:ext cx="905686" cy="307777"/>
          </a:xfrm>
          <a:prstGeom prst="rect">
            <a:avLst/>
          </a:prstGeom>
          <a:solidFill>
            <a:schemeClr val="accent5">
              <a:lumMod val="75000"/>
              <a:alpha val="24000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1/ 17</a:t>
            </a:r>
            <a:endParaRPr lang="en-IN" sz="14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E3F2ED3-38D2-4639-AA09-85B36CCB2A15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8232352" y="3493833"/>
            <a:ext cx="2293456" cy="1551053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448A15C0-5C33-4C21-BEC2-6FAE9B4A36F1}"/>
              </a:ext>
            </a:extLst>
          </p:cNvPr>
          <p:cNvSpPr txBox="1"/>
          <p:nvPr/>
        </p:nvSpPr>
        <p:spPr>
          <a:xfrm>
            <a:off x="4771989" y="4449078"/>
            <a:ext cx="1863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 Projection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9B638EE-CEF2-4F4A-A0BF-24718CD82B33}"/>
              </a:ext>
            </a:extLst>
          </p:cNvPr>
          <p:cNvSpPr/>
          <p:nvPr/>
        </p:nvSpPr>
        <p:spPr>
          <a:xfrm>
            <a:off x="5759450" y="2542994"/>
            <a:ext cx="730096" cy="151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</a:schemeClr>
                </a:solidFill>
              </a:rPr>
              <a:t>221 x 221 x 3</a:t>
            </a:r>
            <a:endParaRPr lang="en-IN" sz="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DB0D8A5-1C7A-4E51-AF45-83E6AD94C06C}"/>
              </a:ext>
            </a:extLst>
          </p:cNvPr>
          <p:cNvSpPr txBox="1"/>
          <p:nvPr/>
        </p:nvSpPr>
        <p:spPr>
          <a:xfrm>
            <a:off x="2861260" y="3554188"/>
            <a:ext cx="1333935" cy="307777"/>
          </a:xfrm>
          <a:prstGeom prst="rect">
            <a:avLst/>
          </a:prstGeom>
          <a:solidFill>
            <a:schemeClr val="accent6">
              <a:lumMod val="75000"/>
              <a:alpha val="4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SS / EB Crop</a:t>
            </a:r>
            <a:endParaRPr lang="en-IN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9362818-63BF-4F5B-9732-CAD805E087CE}"/>
              </a:ext>
            </a:extLst>
          </p:cNvPr>
          <p:cNvSpPr txBox="1"/>
          <p:nvPr/>
        </p:nvSpPr>
        <p:spPr>
          <a:xfrm>
            <a:off x="3002929" y="5097528"/>
            <a:ext cx="937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187, 153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B15F606-1535-4736-805D-723FCA3648A2}"/>
              </a:ext>
            </a:extLst>
          </p:cNvPr>
          <p:cNvSpPr txBox="1"/>
          <p:nvPr/>
        </p:nvSpPr>
        <p:spPr>
          <a:xfrm>
            <a:off x="7686978" y="5079510"/>
            <a:ext cx="937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11, 9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19AA4D7-AD8A-4D74-8534-E1CC1F06162C}"/>
              </a:ext>
            </a:extLst>
          </p:cNvPr>
          <p:cNvSpPr txBox="1"/>
          <p:nvPr/>
        </p:nvSpPr>
        <p:spPr>
          <a:xfrm>
            <a:off x="3047999" y="6660015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chemeClr val="tx1">
                    <a:lumMod val="75000"/>
                  </a:schemeClr>
                </a:solidFill>
              </a:rPr>
              <a:t>Credit: https://www.youtube.com/watch?v=wGa6ddEXg7w&amp;ab_channel=Cogneethi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260BA02-B761-460E-8C9F-4E80819466D1}"/>
              </a:ext>
            </a:extLst>
          </p:cNvPr>
          <p:cNvSpPr/>
          <p:nvPr/>
        </p:nvSpPr>
        <p:spPr>
          <a:xfrm rot="5400000">
            <a:off x="9616380" y="4761841"/>
            <a:ext cx="2263000" cy="3891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66BC601-56E2-4CE0-824B-7035C13B8997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8532482" y="4956430"/>
            <a:ext cx="2020810" cy="720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AD01D09-E944-4188-AB3A-4B1720F7A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03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BDF9FC-BD1E-4213-8207-1D3C0B31F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t="2704" r="6106" b="7412"/>
          <a:stretch/>
        </p:blipFill>
        <p:spPr>
          <a:xfrm>
            <a:off x="5142720" y="1451924"/>
            <a:ext cx="2402215" cy="3708400"/>
          </a:xfrm>
          <a:prstGeom prst="rect">
            <a:avLst/>
          </a:prstGeom>
          <a:ln w="0">
            <a:solidFill>
              <a:schemeClr val="accent6">
                <a:lumMod val="60000"/>
                <a:lumOff val="40000"/>
                <a:alpha val="18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 fov="0">
              <a:rot lat="0" lon="0" rev="0"/>
            </a:camera>
            <a:lightRig rig="threePt" dir="t"/>
          </a:scene3d>
          <a:sp3d>
            <a:bevelT w="0" h="0"/>
          </a:sp3d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62E9D425-DDB5-40F4-981C-18C6A551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056802"/>
              </p:ext>
            </p:extLst>
          </p:nvPr>
        </p:nvGraphicFramePr>
        <p:xfrm>
          <a:off x="5142720" y="1451924"/>
          <a:ext cx="2402215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443">
                  <a:extLst>
                    <a:ext uri="{9D8B030D-6E8A-4147-A177-3AD203B41FA5}">
                      <a16:colId xmlns:a16="http://schemas.microsoft.com/office/drawing/2014/main" val="216842505"/>
                    </a:ext>
                  </a:extLst>
                </a:gridCol>
                <a:gridCol w="480443">
                  <a:extLst>
                    <a:ext uri="{9D8B030D-6E8A-4147-A177-3AD203B41FA5}">
                      <a16:colId xmlns:a16="http://schemas.microsoft.com/office/drawing/2014/main" val="2983261822"/>
                    </a:ext>
                  </a:extLst>
                </a:gridCol>
                <a:gridCol w="480443">
                  <a:extLst>
                    <a:ext uri="{9D8B030D-6E8A-4147-A177-3AD203B41FA5}">
                      <a16:colId xmlns:a16="http://schemas.microsoft.com/office/drawing/2014/main" val="4021986501"/>
                    </a:ext>
                  </a:extLst>
                </a:gridCol>
                <a:gridCol w="480443">
                  <a:extLst>
                    <a:ext uri="{9D8B030D-6E8A-4147-A177-3AD203B41FA5}">
                      <a16:colId xmlns:a16="http://schemas.microsoft.com/office/drawing/2014/main" val="3770041838"/>
                    </a:ext>
                  </a:extLst>
                </a:gridCol>
                <a:gridCol w="480443">
                  <a:extLst>
                    <a:ext uri="{9D8B030D-6E8A-4147-A177-3AD203B41FA5}">
                      <a16:colId xmlns:a16="http://schemas.microsoft.com/office/drawing/2014/main" val="2718027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8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21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2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8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572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28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9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8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1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54596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760C45F-1639-4669-B4AF-261C3E2DECC2}"/>
              </a:ext>
            </a:extLst>
          </p:cNvPr>
          <p:cNvSpPr txBox="1"/>
          <p:nvPr/>
        </p:nvSpPr>
        <p:spPr>
          <a:xfrm>
            <a:off x="1645154" y="5244773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263A0-BE41-4961-85B9-DCB9132B9918}"/>
              </a:ext>
            </a:extLst>
          </p:cNvPr>
          <p:cNvSpPr txBox="1"/>
          <p:nvPr/>
        </p:nvSpPr>
        <p:spPr>
          <a:xfrm>
            <a:off x="1022088" y="1028921"/>
            <a:ext cx="1863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 Projection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5A74732-1F90-49E1-AC7A-01D066295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t="2704" r="6106" b="7412"/>
          <a:stretch/>
        </p:blipFill>
        <p:spPr>
          <a:xfrm>
            <a:off x="752787" y="1451924"/>
            <a:ext cx="2402215" cy="3708400"/>
          </a:xfrm>
          <a:prstGeom prst="rect">
            <a:avLst/>
          </a:prstGeom>
          <a:ln w="0">
            <a:solidFill>
              <a:schemeClr val="accent6">
                <a:lumMod val="60000"/>
                <a:lumOff val="40000"/>
                <a:alpha val="18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 fov="0">
              <a:rot lat="0" lon="0" rev="0"/>
            </a:camera>
            <a:lightRig rig="threePt" dir="t"/>
          </a:scene3d>
          <a:sp3d>
            <a:bevelT w="0" h="0"/>
          </a:sp3d>
        </p:spPr>
      </p:pic>
      <p:graphicFrame>
        <p:nvGraphicFramePr>
          <p:cNvPr id="57" name="Table 19">
            <a:extLst>
              <a:ext uri="{FF2B5EF4-FFF2-40B4-BE49-F238E27FC236}">
                <a16:creationId xmlns:a16="http://schemas.microsoft.com/office/drawing/2014/main" id="{31253FA4-3667-47AF-ADBC-1B74698F4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563807"/>
              </p:ext>
            </p:extLst>
          </p:nvPr>
        </p:nvGraphicFramePr>
        <p:xfrm>
          <a:off x="752786" y="1451924"/>
          <a:ext cx="2402215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443">
                  <a:extLst>
                    <a:ext uri="{9D8B030D-6E8A-4147-A177-3AD203B41FA5}">
                      <a16:colId xmlns:a16="http://schemas.microsoft.com/office/drawing/2014/main" val="216842505"/>
                    </a:ext>
                  </a:extLst>
                </a:gridCol>
                <a:gridCol w="480443">
                  <a:extLst>
                    <a:ext uri="{9D8B030D-6E8A-4147-A177-3AD203B41FA5}">
                      <a16:colId xmlns:a16="http://schemas.microsoft.com/office/drawing/2014/main" val="2983261822"/>
                    </a:ext>
                  </a:extLst>
                </a:gridCol>
                <a:gridCol w="480443">
                  <a:extLst>
                    <a:ext uri="{9D8B030D-6E8A-4147-A177-3AD203B41FA5}">
                      <a16:colId xmlns:a16="http://schemas.microsoft.com/office/drawing/2014/main" val="4021986501"/>
                    </a:ext>
                  </a:extLst>
                </a:gridCol>
                <a:gridCol w="480443">
                  <a:extLst>
                    <a:ext uri="{9D8B030D-6E8A-4147-A177-3AD203B41FA5}">
                      <a16:colId xmlns:a16="http://schemas.microsoft.com/office/drawing/2014/main" val="3770041838"/>
                    </a:ext>
                  </a:extLst>
                </a:gridCol>
                <a:gridCol w="480443">
                  <a:extLst>
                    <a:ext uri="{9D8B030D-6E8A-4147-A177-3AD203B41FA5}">
                      <a16:colId xmlns:a16="http://schemas.microsoft.com/office/drawing/2014/main" val="2718027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8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21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2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8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572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28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9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8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1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54596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9A5F8DBF-D328-46E7-805F-4F0EEB077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947994"/>
              </p:ext>
            </p:extLst>
          </p:nvPr>
        </p:nvGraphicFramePr>
        <p:xfrm>
          <a:off x="5142720" y="1451924"/>
          <a:ext cx="2860038" cy="3708400"/>
        </p:xfrm>
        <a:graphic>
          <a:graphicData uri="http://schemas.openxmlformats.org/drawingml/2006/table">
            <a:tbl>
              <a:tblPr/>
              <a:tblGrid>
                <a:gridCol w="476673">
                  <a:extLst>
                    <a:ext uri="{9D8B030D-6E8A-4147-A177-3AD203B41FA5}">
                      <a16:colId xmlns:a16="http://schemas.microsoft.com/office/drawing/2014/main" val="1460446724"/>
                    </a:ext>
                  </a:extLst>
                </a:gridCol>
                <a:gridCol w="476673">
                  <a:extLst>
                    <a:ext uri="{9D8B030D-6E8A-4147-A177-3AD203B41FA5}">
                      <a16:colId xmlns:a16="http://schemas.microsoft.com/office/drawing/2014/main" val="1794947421"/>
                    </a:ext>
                  </a:extLst>
                </a:gridCol>
                <a:gridCol w="476673">
                  <a:extLst>
                    <a:ext uri="{9D8B030D-6E8A-4147-A177-3AD203B41FA5}">
                      <a16:colId xmlns:a16="http://schemas.microsoft.com/office/drawing/2014/main" val="575770542"/>
                    </a:ext>
                  </a:extLst>
                </a:gridCol>
                <a:gridCol w="476673">
                  <a:extLst>
                    <a:ext uri="{9D8B030D-6E8A-4147-A177-3AD203B41FA5}">
                      <a16:colId xmlns:a16="http://schemas.microsoft.com/office/drawing/2014/main" val="1180818508"/>
                    </a:ext>
                  </a:extLst>
                </a:gridCol>
                <a:gridCol w="476673">
                  <a:extLst>
                    <a:ext uri="{9D8B030D-6E8A-4147-A177-3AD203B41FA5}">
                      <a16:colId xmlns:a16="http://schemas.microsoft.com/office/drawing/2014/main" val="3701599880"/>
                    </a:ext>
                  </a:extLst>
                </a:gridCol>
                <a:gridCol w="476673">
                  <a:extLst>
                    <a:ext uri="{9D8B030D-6E8A-4147-A177-3AD203B41FA5}">
                      <a16:colId xmlns:a16="http://schemas.microsoft.com/office/drawing/2014/main" val="2045820121"/>
                    </a:ext>
                  </a:extLst>
                </a:gridCol>
              </a:tblGrid>
              <a:tr h="39400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43922"/>
                  </a:ext>
                </a:extLst>
              </a:tr>
              <a:tr h="3681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276913"/>
                  </a:ext>
                </a:extLst>
              </a:tr>
              <a:tr h="3681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064412"/>
                  </a:ext>
                </a:extLst>
              </a:tr>
              <a:tr h="3681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54789"/>
                  </a:ext>
                </a:extLst>
              </a:tr>
              <a:tr h="3681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259238"/>
                  </a:ext>
                </a:extLst>
              </a:tr>
              <a:tr h="184166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471327"/>
                  </a:ext>
                </a:extLst>
              </a:tr>
            </a:tbl>
          </a:graphicData>
        </a:graphic>
      </p:graphicFrame>
      <p:sp>
        <p:nvSpPr>
          <p:cNvPr id="74" name="Rectangle 73">
            <a:extLst>
              <a:ext uri="{FF2B5EF4-FFF2-40B4-BE49-F238E27FC236}">
                <a16:creationId xmlns:a16="http://schemas.microsoft.com/office/drawing/2014/main" id="{EF953A81-90C1-41EA-9624-5610FFE51C97}"/>
              </a:ext>
            </a:extLst>
          </p:cNvPr>
          <p:cNvSpPr/>
          <p:nvPr/>
        </p:nvSpPr>
        <p:spPr>
          <a:xfrm rot="5400000">
            <a:off x="2863155" y="3111888"/>
            <a:ext cx="2263000" cy="3891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50C7587-1479-46BA-8B89-C3BAC7D4EB55}"/>
              </a:ext>
            </a:extLst>
          </p:cNvPr>
          <p:cNvCxnSpPr>
            <a:cxnSpLocks/>
            <a:stCxn id="57" idx="3"/>
            <a:endCxn id="74" idx="2"/>
          </p:cNvCxnSpPr>
          <p:nvPr/>
        </p:nvCxnSpPr>
        <p:spPr>
          <a:xfrm>
            <a:off x="3155001" y="3306124"/>
            <a:ext cx="645066" cy="35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F3DA30F-5757-4E52-8FEF-712E247F1561}"/>
              </a:ext>
            </a:extLst>
          </p:cNvPr>
          <p:cNvSpPr txBox="1"/>
          <p:nvPr/>
        </p:nvSpPr>
        <p:spPr>
          <a:xfrm>
            <a:off x="5142720" y="1028921"/>
            <a:ext cx="26937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ROI Projection with SPP</a:t>
            </a:r>
            <a:endParaRPr lang="en-IN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F36CB47-EC55-40E8-8C2F-6C6E260543E1}"/>
              </a:ext>
            </a:extLst>
          </p:cNvPr>
          <p:cNvSpPr txBox="1"/>
          <p:nvPr/>
        </p:nvSpPr>
        <p:spPr>
          <a:xfrm>
            <a:off x="3648759" y="1594194"/>
            <a:ext cx="691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Level 3</a:t>
            </a:r>
          </a:p>
          <a:p>
            <a:pPr algn="ctr"/>
            <a:r>
              <a:rPr lang="en-US" sz="1400" dirty="0"/>
              <a:t>6x6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983B6C-96D6-41CF-B3B1-6E3E6FF54316}"/>
              </a:ext>
            </a:extLst>
          </p:cNvPr>
          <p:cNvSpPr txBox="1"/>
          <p:nvPr/>
        </p:nvSpPr>
        <p:spPr>
          <a:xfrm>
            <a:off x="1022088" y="5917970"/>
            <a:ext cx="6999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Problem: Applying SPP of 6x6 grid is not possible on projected ROI of 10x5 size</a:t>
            </a:r>
            <a:endParaRPr lang="en-IN" sz="1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2FA66E0-E526-4786-8073-90A64D930C22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ROI Pooling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Problem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15A85ED2-8B42-4FD7-9117-63AE751807D2}"/>
              </a:ext>
            </a:extLst>
          </p:cNvPr>
          <p:cNvSpPr/>
          <p:nvPr/>
        </p:nvSpPr>
        <p:spPr>
          <a:xfrm>
            <a:off x="8436119" y="4323818"/>
            <a:ext cx="737615" cy="1334456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57989-6642-4B83-B6E6-3A3B4A39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3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1B42B-4A2B-45B2-B4CD-31153CDF5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409100" y="1499679"/>
            <a:ext cx="2479244" cy="236474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76C68-1E82-4036-90CF-B451E9A37B77}"/>
              </a:ext>
            </a:extLst>
          </p:cNvPr>
          <p:cNvSpPr txBox="1"/>
          <p:nvPr/>
        </p:nvSpPr>
        <p:spPr>
          <a:xfrm>
            <a:off x="1339982" y="115293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1B3A6-6FD2-4590-AD61-0A66190CC202}"/>
              </a:ext>
            </a:extLst>
          </p:cNvPr>
          <p:cNvSpPr txBox="1"/>
          <p:nvPr/>
        </p:nvSpPr>
        <p:spPr>
          <a:xfrm>
            <a:off x="350937" y="668682"/>
            <a:ext cx="2759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Resize the Image to high Resolution by maintaining aspect ratio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4A1C2-5ED2-496F-9CB0-AD5125F07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689776" y="4228873"/>
            <a:ext cx="1759194" cy="1822195"/>
          </a:xfrm>
          <a:prstGeom prst="rect">
            <a:avLst/>
          </a:prstGeom>
          <a:ln w="0">
            <a:solidFill>
              <a:schemeClr val="accent6">
                <a:lumMod val="60000"/>
                <a:lumOff val="40000"/>
                <a:alpha val="18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 fov="0">
              <a:rot lat="0" lon="0" rev="0"/>
            </a:camera>
            <a:lightRig rig="threePt" dir="t"/>
          </a:scene3d>
          <a:sp3d>
            <a:bevelT w="0" h="0"/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6BC5F8-8026-4218-8BC3-EDD856E6D56F}"/>
              </a:ext>
            </a:extLst>
          </p:cNvPr>
          <p:cNvSpPr/>
          <p:nvPr/>
        </p:nvSpPr>
        <p:spPr>
          <a:xfrm>
            <a:off x="1554409" y="1864124"/>
            <a:ext cx="1264991" cy="191539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500" baseline="30000" dirty="0">
                <a:solidFill>
                  <a:srgbClr val="FF0000"/>
                </a:solidFill>
              </a:rPr>
              <a:t>.</a:t>
            </a:r>
            <a:endParaRPr lang="en-IN" sz="3500" baseline="300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B8DA9-3F5E-4010-83D7-03F01E96DEFD}"/>
              </a:ext>
            </a:extLst>
          </p:cNvPr>
          <p:cNvSpPr/>
          <p:nvPr/>
        </p:nvSpPr>
        <p:spPr>
          <a:xfrm>
            <a:off x="1535950" y="4617133"/>
            <a:ext cx="825372" cy="134557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500" baseline="30000" dirty="0">
                <a:solidFill>
                  <a:srgbClr val="FF0000"/>
                </a:solidFill>
              </a:rPr>
              <a:t>.</a:t>
            </a:r>
            <a:endParaRPr lang="en-IN" sz="3500" baseline="300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07AD1-9272-416C-B611-0E7688ACA8EC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ROI Pooling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Problem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8FDF2C-CA08-4C08-AD39-04C46B88048B}"/>
              </a:ext>
            </a:extLst>
          </p:cNvPr>
          <p:cNvSpPr txBox="1"/>
          <p:nvPr/>
        </p:nvSpPr>
        <p:spPr>
          <a:xfrm>
            <a:off x="1181526" y="6074437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 x 60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AE3F92-080F-4B4F-A2BF-BB7A81EC17B7}"/>
              </a:ext>
            </a:extLst>
          </p:cNvPr>
          <p:cNvSpPr txBox="1"/>
          <p:nvPr/>
        </p:nvSpPr>
        <p:spPr>
          <a:xfrm>
            <a:off x="558939" y="6350969"/>
            <a:ext cx="202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Can have varying size FM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D192FA-1EA2-44C2-8AE2-E70AB5B66074}"/>
              </a:ext>
            </a:extLst>
          </p:cNvPr>
          <p:cNvCxnSpPr>
            <a:cxnSpLocks/>
          </p:cNvCxnSpPr>
          <p:nvPr/>
        </p:nvCxnSpPr>
        <p:spPr>
          <a:xfrm>
            <a:off x="346069" y="1261598"/>
            <a:ext cx="0" cy="266746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413B0D-111D-488F-A8B6-37DFCD54085E}"/>
              </a:ext>
            </a:extLst>
          </p:cNvPr>
          <p:cNvCxnSpPr>
            <a:cxnSpLocks/>
          </p:cNvCxnSpPr>
          <p:nvPr/>
        </p:nvCxnSpPr>
        <p:spPr>
          <a:xfrm>
            <a:off x="143225" y="1438047"/>
            <a:ext cx="2857150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422D570E-2311-4382-907B-F77F00F28DD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38909235"/>
              </p:ext>
            </p:extLst>
          </p:nvPr>
        </p:nvGraphicFramePr>
        <p:xfrm>
          <a:off x="4555137" y="668682"/>
          <a:ext cx="6455320" cy="5742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383">
                  <a:extLst>
                    <a:ext uri="{9D8B030D-6E8A-4147-A177-3AD203B41FA5}">
                      <a16:colId xmlns:a16="http://schemas.microsoft.com/office/drawing/2014/main" val="3169884122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412399284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713287177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000540563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1674997990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1927729078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1084988442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715633015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997320373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182131781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645675847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167462363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4283352241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360034651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13643431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455456228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13435510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1927975949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105646144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857887649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853383607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622442559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740839036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1361060179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1166342229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1662195547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567704944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4073052193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1401818625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261694852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371091488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176438218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95503885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900133348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3196539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015377661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1151522063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448110127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3487290022"/>
                    </a:ext>
                  </a:extLst>
                </a:gridCol>
                <a:gridCol w="161383">
                  <a:extLst>
                    <a:ext uri="{9D8B030D-6E8A-4147-A177-3AD203B41FA5}">
                      <a16:colId xmlns:a16="http://schemas.microsoft.com/office/drawing/2014/main" val="2183106172"/>
                    </a:ext>
                  </a:extLst>
                </a:gridCol>
              </a:tblGrid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001343871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932557520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895450639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63440630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337945905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770837350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492737207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367820619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13302388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494869858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57382525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459075642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24079876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66703725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588565307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60929810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891085092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39834966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552302552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395999739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732928428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96531473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034904687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470723442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476206129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27298898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67874083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06137157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447204745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766048689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444727562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781025910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761589612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33151201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067015197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715328175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48508135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4092574650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472856182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474855561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940149053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553672747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291046245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765225900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786785697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675684030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9456880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813619032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27830608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253535931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299715280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660824054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471856139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4064299805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396924696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3203119072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910773538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2904008095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430792338"/>
                  </a:ext>
                </a:extLst>
              </a:tr>
              <a:tr h="9571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780" marR="2780" marT="2636" marB="2636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780" marR="2780" marT="2636" marB="2636"/>
                </a:tc>
                <a:extLst>
                  <a:ext uri="{0D108BD9-81ED-4DB2-BD59-A6C34878D82A}">
                    <a16:rowId xmlns:a16="http://schemas.microsoft.com/office/drawing/2014/main" val="171614325"/>
                  </a:ext>
                </a:extLst>
              </a:tr>
            </a:tbl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1FA9BD-B2D3-4D22-8886-C7D3EC57BA80}"/>
              </a:ext>
            </a:extLst>
          </p:cNvPr>
          <p:cNvCxnSpPr/>
          <p:nvPr/>
        </p:nvCxnSpPr>
        <p:spPr>
          <a:xfrm>
            <a:off x="3771900" y="668682"/>
            <a:ext cx="0" cy="5859118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69979CE-0449-4CD3-A385-146477FD8622}"/>
              </a:ext>
            </a:extLst>
          </p:cNvPr>
          <p:cNvSpPr/>
          <p:nvPr/>
        </p:nvSpPr>
        <p:spPr>
          <a:xfrm>
            <a:off x="8102599" y="1628774"/>
            <a:ext cx="2263775" cy="4595814"/>
          </a:xfrm>
          <a:prstGeom prst="rect">
            <a:avLst/>
          </a:prstGeom>
          <a:solidFill>
            <a:schemeClr val="accent5">
              <a:lumMod val="50000"/>
              <a:alpha val="39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500" baseline="30000" dirty="0">
                <a:solidFill>
                  <a:srgbClr val="FF0000"/>
                </a:solidFill>
              </a:rPr>
              <a:t>.</a:t>
            </a:r>
            <a:endParaRPr lang="en-IN" sz="3500" baseline="30000" dirty="0">
              <a:solidFill>
                <a:srgbClr val="FF0000"/>
              </a:solidFill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8D500C8-4E09-4E6B-AC7E-B26BFC170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77082"/>
              </p:ext>
            </p:extLst>
          </p:nvPr>
        </p:nvGraphicFramePr>
        <p:xfrm>
          <a:off x="8124822" y="1628774"/>
          <a:ext cx="2263772" cy="459581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23396">
                  <a:extLst>
                    <a:ext uri="{9D8B030D-6E8A-4147-A177-3AD203B41FA5}">
                      <a16:colId xmlns:a16="http://schemas.microsoft.com/office/drawing/2014/main" val="957025472"/>
                    </a:ext>
                  </a:extLst>
                </a:gridCol>
                <a:gridCol w="323396">
                  <a:extLst>
                    <a:ext uri="{9D8B030D-6E8A-4147-A177-3AD203B41FA5}">
                      <a16:colId xmlns:a16="http://schemas.microsoft.com/office/drawing/2014/main" val="4139102640"/>
                    </a:ext>
                  </a:extLst>
                </a:gridCol>
                <a:gridCol w="323396">
                  <a:extLst>
                    <a:ext uri="{9D8B030D-6E8A-4147-A177-3AD203B41FA5}">
                      <a16:colId xmlns:a16="http://schemas.microsoft.com/office/drawing/2014/main" val="4212771729"/>
                    </a:ext>
                  </a:extLst>
                </a:gridCol>
                <a:gridCol w="323396">
                  <a:extLst>
                    <a:ext uri="{9D8B030D-6E8A-4147-A177-3AD203B41FA5}">
                      <a16:colId xmlns:a16="http://schemas.microsoft.com/office/drawing/2014/main" val="3539796446"/>
                    </a:ext>
                  </a:extLst>
                </a:gridCol>
                <a:gridCol w="323396">
                  <a:extLst>
                    <a:ext uri="{9D8B030D-6E8A-4147-A177-3AD203B41FA5}">
                      <a16:colId xmlns:a16="http://schemas.microsoft.com/office/drawing/2014/main" val="2920461918"/>
                    </a:ext>
                  </a:extLst>
                </a:gridCol>
                <a:gridCol w="323396">
                  <a:extLst>
                    <a:ext uri="{9D8B030D-6E8A-4147-A177-3AD203B41FA5}">
                      <a16:colId xmlns:a16="http://schemas.microsoft.com/office/drawing/2014/main" val="1372403106"/>
                    </a:ext>
                  </a:extLst>
                </a:gridCol>
                <a:gridCol w="323396">
                  <a:extLst>
                    <a:ext uri="{9D8B030D-6E8A-4147-A177-3AD203B41FA5}">
                      <a16:colId xmlns:a16="http://schemas.microsoft.com/office/drawing/2014/main" val="3640262327"/>
                    </a:ext>
                  </a:extLst>
                </a:gridCol>
              </a:tblGrid>
              <a:tr h="7659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246232"/>
                  </a:ext>
                </a:extLst>
              </a:tr>
              <a:tr h="7659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73844"/>
                  </a:ext>
                </a:extLst>
              </a:tr>
              <a:tr h="7659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901505"/>
                  </a:ext>
                </a:extLst>
              </a:tr>
              <a:tr h="7659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254732"/>
                  </a:ext>
                </a:extLst>
              </a:tr>
              <a:tr h="7659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295045"/>
                  </a:ext>
                </a:extLst>
              </a:tr>
              <a:tr h="7659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8906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65685DC2-4BE8-4651-99F4-12A914BCB757}"/>
              </a:ext>
            </a:extLst>
          </p:cNvPr>
          <p:cNvSpPr txBox="1"/>
          <p:nvPr/>
        </p:nvSpPr>
        <p:spPr>
          <a:xfrm>
            <a:off x="8554144" y="6464650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Level 3 : 6x6 grid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818473-1F30-4D0D-88A0-D0D2BA53F879}"/>
              </a:ext>
            </a:extLst>
          </p:cNvPr>
          <p:cNvSpPr txBox="1"/>
          <p:nvPr/>
        </p:nvSpPr>
        <p:spPr>
          <a:xfrm>
            <a:off x="8503139" y="276999"/>
            <a:ext cx="2507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Feature Map: 40 x 60</a:t>
            </a:r>
            <a:endParaRPr lang="en-IN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1497B-398E-425E-84F8-C33F4032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4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1AD6E1-5029-401D-AE2D-1F5144F6F54C}"/>
              </a:ext>
            </a:extLst>
          </p:cNvPr>
          <p:cNvSpPr/>
          <p:nvPr/>
        </p:nvSpPr>
        <p:spPr>
          <a:xfrm>
            <a:off x="508000" y="3092450"/>
            <a:ext cx="1130300" cy="234950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30886-24C4-4C5F-A511-CFEA1617B09F}"/>
              </a:ext>
            </a:extLst>
          </p:cNvPr>
          <p:cNvSpPr/>
          <p:nvPr/>
        </p:nvSpPr>
        <p:spPr>
          <a:xfrm>
            <a:off x="508000" y="2504016"/>
            <a:ext cx="1507067" cy="2937933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BFFA7C-E554-4285-9C52-8D70999B77EA}"/>
              </a:ext>
            </a:extLst>
          </p:cNvPr>
          <p:cNvSpPr/>
          <p:nvPr/>
        </p:nvSpPr>
        <p:spPr>
          <a:xfrm>
            <a:off x="508000" y="2063750"/>
            <a:ext cx="1727200" cy="337820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EB21D5-4D40-4A05-AD8E-CC6883947077}"/>
              </a:ext>
            </a:extLst>
          </p:cNvPr>
          <p:cNvSpPr/>
          <p:nvPr/>
        </p:nvSpPr>
        <p:spPr>
          <a:xfrm>
            <a:off x="508000" y="1466850"/>
            <a:ext cx="1972733" cy="397510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6951C-4E02-445A-AEA9-E39BCC38C316}"/>
              </a:ext>
            </a:extLst>
          </p:cNvPr>
          <p:cNvSpPr/>
          <p:nvPr/>
        </p:nvSpPr>
        <p:spPr>
          <a:xfrm rot="5400000">
            <a:off x="8490256" y="3640584"/>
            <a:ext cx="1337511" cy="2265218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BE0CB2-B111-44F2-9E4E-A69930605DF6}"/>
              </a:ext>
            </a:extLst>
          </p:cNvPr>
          <p:cNvSpPr/>
          <p:nvPr/>
        </p:nvSpPr>
        <p:spPr>
          <a:xfrm rot="5400000">
            <a:off x="8591155" y="3190768"/>
            <a:ext cx="1686427" cy="281593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65E71-223A-4B82-A280-3B038A75E0CD}"/>
              </a:ext>
            </a:extLst>
          </p:cNvPr>
          <p:cNvSpPr/>
          <p:nvPr/>
        </p:nvSpPr>
        <p:spPr>
          <a:xfrm rot="5400000">
            <a:off x="8592441" y="2754486"/>
            <a:ext cx="2122573" cy="3252353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143DF0-0F23-49E9-8126-C1012E2DE7FC}"/>
              </a:ext>
            </a:extLst>
          </p:cNvPr>
          <p:cNvSpPr/>
          <p:nvPr/>
        </p:nvSpPr>
        <p:spPr>
          <a:xfrm rot="5400000">
            <a:off x="8566149" y="2324098"/>
            <a:ext cx="2578103" cy="3657599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BD447-0F48-4FF3-885B-349660891D5A}"/>
              </a:ext>
            </a:extLst>
          </p:cNvPr>
          <p:cNvSpPr/>
          <p:nvPr/>
        </p:nvSpPr>
        <p:spPr>
          <a:xfrm>
            <a:off x="4309921" y="4545837"/>
            <a:ext cx="1285591" cy="90090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B8EBCF-7D09-4713-8FDE-A10CE32FFE51}"/>
              </a:ext>
            </a:extLst>
          </p:cNvPr>
          <p:cNvSpPr/>
          <p:nvPr/>
        </p:nvSpPr>
        <p:spPr>
          <a:xfrm>
            <a:off x="4309923" y="4309532"/>
            <a:ext cx="1489744" cy="113720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1A1559-D192-4F22-B4D5-EBA97E9392AB}"/>
              </a:ext>
            </a:extLst>
          </p:cNvPr>
          <p:cNvSpPr/>
          <p:nvPr/>
        </p:nvSpPr>
        <p:spPr>
          <a:xfrm>
            <a:off x="4309922" y="4021667"/>
            <a:ext cx="1786078" cy="142507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437CE-79C3-4C5B-8030-6B04E42E6C26}"/>
              </a:ext>
            </a:extLst>
          </p:cNvPr>
          <p:cNvSpPr/>
          <p:nvPr/>
        </p:nvSpPr>
        <p:spPr>
          <a:xfrm>
            <a:off x="4309923" y="3691467"/>
            <a:ext cx="2123539" cy="175527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E42DA-DE22-424B-8D7D-340146214B6F}"/>
              </a:ext>
            </a:extLst>
          </p:cNvPr>
          <p:cNvSpPr txBox="1"/>
          <p:nvPr/>
        </p:nvSpPr>
        <p:spPr>
          <a:xfrm>
            <a:off x="859370" y="468888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1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1C873-0136-4506-BF72-25AAA1E3CE3C}"/>
              </a:ext>
            </a:extLst>
          </p:cNvPr>
          <p:cNvSpPr txBox="1"/>
          <p:nvPr/>
        </p:nvSpPr>
        <p:spPr>
          <a:xfrm>
            <a:off x="4775421" y="468888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1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F3C8A-07F2-489D-BB13-E70CF6D85BAA}"/>
              </a:ext>
            </a:extLst>
          </p:cNvPr>
          <p:cNvSpPr txBox="1"/>
          <p:nvPr/>
        </p:nvSpPr>
        <p:spPr>
          <a:xfrm>
            <a:off x="8865501" y="468888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2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FAF2B-9A85-4686-BB6F-D2B208A0B921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ROI Pooling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Problem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FF7A-FB2C-4D4C-848B-53D0990A729D}"/>
              </a:ext>
            </a:extLst>
          </p:cNvPr>
          <p:cNvSpPr txBox="1"/>
          <p:nvPr/>
        </p:nvSpPr>
        <p:spPr>
          <a:xfrm>
            <a:off x="3382238" y="594925"/>
            <a:ext cx="5249721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Resize the image by maintaining Aspect Ratio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C83DB-AF8F-4C33-BE10-82C67F093609}"/>
              </a:ext>
            </a:extLst>
          </p:cNvPr>
          <p:cNvCxnSpPr>
            <a:cxnSpLocks/>
          </p:cNvCxnSpPr>
          <p:nvPr/>
        </p:nvCxnSpPr>
        <p:spPr>
          <a:xfrm>
            <a:off x="508000" y="5577968"/>
            <a:ext cx="2195007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43A929-D709-4B9E-9162-AC1C66D15965}"/>
              </a:ext>
            </a:extLst>
          </p:cNvPr>
          <p:cNvCxnSpPr>
            <a:cxnSpLocks/>
          </p:cNvCxnSpPr>
          <p:nvPr/>
        </p:nvCxnSpPr>
        <p:spPr>
          <a:xfrm>
            <a:off x="4059534" y="5577968"/>
            <a:ext cx="2373928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E8F01C-3B39-465D-8921-D4296F8BBC73}"/>
              </a:ext>
            </a:extLst>
          </p:cNvPr>
          <p:cNvCxnSpPr>
            <a:cxnSpLocks/>
          </p:cNvCxnSpPr>
          <p:nvPr/>
        </p:nvCxnSpPr>
        <p:spPr>
          <a:xfrm flipV="1">
            <a:off x="4164450" y="3691467"/>
            <a:ext cx="0" cy="2066238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86E116-8188-4F9B-B262-3248D2E6D8A4}"/>
              </a:ext>
            </a:extLst>
          </p:cNvPr>
          <p:cNvCxnSpPr>
            <a:cxnSpLocks/>
          </p:cNvCxnSpPr>
          <p:nvPr/>
        </p:nvCxnSpPr>
        <p:spPr>
          <a:xfrm flipV="1">
            <a:off x="7813676" y="2863846"/>
            <a:ext cx="0" cy="257810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ED9E54-ED81-4F0D-85A1-6C2424556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" grpId="0"/>
      <p:bldP spid="3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02EE9-1B3A-492A-A441-190CE8637339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ROI Pooling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Problem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B59C7-40C4-43DA-BE05-E1FF65851763}"/>
              </a:ext>
            </a:extLst>
          </p:cNvPr>
          <p:cNvSpPr txBox="1"/>
          <p:nvPr/>
        </p:nvSpPr>
        <p:spPr>
          <a:xfrm>
            <a:off x="3382238" y="594925"/>
            <a:ext cx="5249721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Resize the image by maintaining Aspect Ratio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9E7AF-9642-4F97-AB31-BF12FAF1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3681623"/>
            <a:ext cx="1773463" cy="2657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04D15-4C19-4425-9FB0-B8E1ECDFA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029" y="1666859"/>
            <a:ext cx="2685141" cy="150650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A0B72-26EF-41D0-B462-4864B9DB6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93" y="1396589"/>
            <a:ext cx="1185911" cy="177677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79380A-5C26-4707-A290-18523EBDE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60" y="4087787"/>
            <a:ext cx="2523729" cy="225090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D4DA3A-68C4-4EEE-A882-70D23C441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08" y="4222397"/>
            <a:ext cx="3207066" cy="179933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C85AE6-6D1A-45CB-B13D-708A7D2B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685" y="4222397"/>
            <a:ext cx="2630636" cy="217528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65403B-B3BA-4543-971A-3726BB7C084A}"/>
              </a:ext>
            </a:extLst>
          </p:cNvPr>
          <p:cNvCxnSpPr/>
          <p:nvPr/>
        </p:nvCxnSpPr>
        <p:spPr>
          <a:xfrm>
            <a:off x="493486" y="3429000"/>
            <a:ext cx="11001828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22359D-416D-4FE5-BC54-9BAC58408B46}"/>
              </a:ext>
            </a:extLst>
          </p:cNvPr>
          <p:cNvCxnSpPr>
            <a:cxnSpLocks/>
          </p:cNvCxnSpPr>
          <p:nvPr/>
        </p:nvCxnSpPr>
        <p:spPr>
          <a:xfrm flipH="1">
            <a:off x="5458147" y="1097517"/>
            <a:ext cx="1" cy="5300168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8D33E584-7C7F-4599-8A61-2F37650F81FF}"/>
              </a:ext>
            </a:extLst>
          </p:cNvPr>
          <p:cNvSpPr/>
          <p:nvPr/>
        </p:nvSpPr>
        <p:spPr>
          <a:xfrm>
            <a:off x="4244969" y="5310041"/>
            <a:ext cx="737615" cy="1334456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54DAA9FE-123F-4228-A9FE-17B4F96CD663}"/>
              </a:ext>
            </a:extLst>
          </p:cNvPr>
          <p:cNvSpPr/>
          <p:nvPr/>
        </p:nvSpPr>
        <p:spPr>
          <a:xfrm>
            <a:off x="11329706" y="5354500"/>
            <a:ext cx="737615" cy="1334456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C092FA-344F-4B77-8B71-E4B67F3C75FC}"/>
              </a:ext>
            </a:extLst>
          </p:cNvPr>
          <p:cNvSpPr txBox="1"/>
          <p:nvPr/>
        </p:nvSpPr>
        <p:spPr>
          <a:xfrm>
            <a:off x="2832039" y="2804088"/>
            <a:ext cx="1030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Person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92EC1-429B-443A-BE47-50AB3DADA10B}"/>
              </a:ext>
            </a:extLst>
          </p:cNvPr>
          <p:cNvSpPr txBox="1"/>
          <p:nvPr/>
        </p:nvSpPr>
        <p:spPr>
          <a:xfrm>
            <a:off x="10299197" y="2804088"/>
            <a:ext cx="1030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7EA7DF-1BEB-4953-812B-C459E082F6EF}"/>
              </a:ext>
            </a:extLst>
          </p:cNvPr>
          <p:cNvSpPr txBox="1"/>
          <p:nvPr/>
        </p:nvSpPr>
        <p:spPr>
          <a:xfrm>
            <a:off x="3214460" y="3597311"/>
            <a:ext cx="1030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Resize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E4900E-0D07-4017-926D-0CC34E919E07}"/>
              </a:ext>
            </a:extLst>
          </p:cNvPr>
          <p:cNvSpPr txBox="1"/>
          <p:nvPr/>
        </p:nvSpPr>
        <p:spPr>
          <a:xfrm>
            <a:off x="7541136" y="3600226"/>
            <a:ext cx="1030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Resize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L-Shape 39">
            <a:extLst>
              <a:ext uri="{FF2B5EF4-FFF2-40B4-BE49-F238E27FC236}">
                <a16:creationId xmlns:a16="http://schemas.microsoft.com/office/drawing/2014/main" id="{2A5F54B9-3EA0-42F2-BC75-59D3EEA152C4}"/>
              </a:ext>
            </a:extLst>
          </p:cNvPr>
          <p:cNvSpPr/>
          <p:nvPr/>
        </p:nvSpPr>
        <p:spPr>
          <a:xfrm rot="19616838">
            <a:off x="1159970" y="5968566"/>
            <a:ext cx="788303" cy="231530"/>
          </a:xfrm>
          <a:prstGeom prst="corner">
            <a:avLst/>
          </a:prstGeom>
          <a:solidFill>
            <a:schemeClr val="accent1">
              <a:alpha val="36000"/>
            </a:schemeClr>
          </a:solidFill>
          <a:ln>
            <a:solidFill>
              <a:schemeClr val="tx1">
                <a:lumMod val="7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BEF88FD0-E1D8-4D29-BBDB-E09388C52D6B}"/>
              </a:ext>
            </a:extLst>
          </p:cNvPr>
          <p:cNvSpPr/>
          <p:nvPr/>
        </p:nvSpPr>
        <p:spPr>
          <a:xfrm rot="19616838">
            <a:off x="8137249" y="5910918"/>
            <a:ext cx="788303" cy="231530"/>
          </a:xfrm>
          <a:prstGeom prst="corner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8206B-F497-49F1-9190-1BEC544A3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9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520327-3FAF-4FF5-AC3D-0A50CD8DE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950977" y="2691266"/>
            <a:ext cx="2956244" cy="28197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DAAA89-FFB8-451B-BFB0-F9AF7D2107D0}"/>
              </a:ext>
            </a:extLst>
          </p:cNvPr>
          <p:cNvSpPr/>
          <p:nvPr/>
        </p:nvSpPr>
        <p:spPr>
          <a:xfrm>
            <a:off x="2445784" y="3333372"/>
            <a:ext cx="1146597" cy="208500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500" baseline="30000" dirty="0">
                <a:solidFill>
                  <a:srgbClr val="FF0000"/>
                </a:solidFill>
              </a:rPr>
              <a:t>.</a:t>
            </a:r>
            <a:endParaRPr lang="en-IN" sz="3500" baseline="30000" dirty="0">
              <a:solidFill>
                <a:srgbClr val="FF0000"/>
              </a:solidFill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AB1E70B6-7310-484D-8759-76C578549E02}"/>
              </a:ext>
            </a:extLst>
          </p:cNvPr>
          <p:cNvSpPr/>
          <p:nvPr/>
        </p:nvSpPr>
        <p:spPr>
          <a:xfrm rot="5400000">
            <a:off x="5306715" y="3355414"/>
            <a:ext cx="1766918" cy="969683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28B62-C400-4DDF-8439-0710680FC39E}"/>
              </a:ext>
            </a:extLst>
          </p:cNvPr>
          <p:cNvSpPr txBox="1"/>
          <p:nvPr/>
        </p:nvSpPr>
        <p:spPr>
          <a:xfrm rot="21449154">
            <a:off x="8825555" y="5094233"/>
            <a:ext cx="1103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B8818-2C42-4717-BBD1-83F4B5D301A6}"/>
              </a:ext>
            </a:extLst>
          </p:cNvPr>
          <p:cNvSpPr txBox="1"/>
          <p:nvPr/>
        </p:nvSpPr>
        <p:spPr>
          <a:xfrm>
            <a:off x="4415038" y="5029061"/>
            <a:ext cx="3470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D6F83-ECFB-48C0-9602-39CEE362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8014218" y="2926694"/>
            <a:ext cx="1796550" cy="178577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79885-86D1-462F-B752-2BEE29F60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8080435" y="3016951"/>
            <a:ext cx="1846871" cy="178577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A714D-8E29-49C3-A724-35D5748E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415" y="3107207"/>
            <a:ext cx="1838303" cy="178578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16F599-0473-4DC0-B4FB-EA57E71E9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8302575" y="3192225"/>
            <a:ext cx="1846871" cy="178577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EF923-C099-4543-B6F0-119CF025B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8445670" y="3274687"/>
            <a:ext cx="1796550" cy="178577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9AD396-1009-40BF-8545-F340F049A127}"/>
              </a:ext>
            </a:extLst>
          </p:cNvPr>
          <p:cNvCxnSpPr>
            <a:cxnSpLocks/>
          </p:cNvCxnSpPr>
          <p:nvPr/>
        </p:nvCxnSpPr>
        <p:spPr>
          <a:xfrm>
            <a:off x="8219407" y="5002278"/>
            <a:ext cx="226263" cy="139102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  <a:alpha val="24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1ABDA-A8CE-4F9A-ACF8-81665F39B613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6675016" y="3840256"/>
            <a:ext cx="754484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863D25F-EF0F-43EA-A644-44A79667AC1B}"/>
              </a:ext>
            </a:extLst>
          </p:cNvPr>
          <p:cNvSpPr txBox="1"/>
          <p:nvPr/>
        </p:nvSpPr>
        <p:spPr>
          <a:xfrm>
            <a:off x="10450671" y="3271546"/>
            <a:ext cx="721456" cy="27699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FACC71-F0F3-48A4-B841-4F6B108CE341}"/>
              </a:ext>
            </a:extLst>
          </p:cNvPr>
          <p:cNvSpPr/>
          <p:nvPr/>
        </p:nvSpPr>
        <p:spPr>
          <a:xfrm>
            <a:off x="9478081" y="3859765"/>
            <a:ext cx="468640" cy="1073682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solidFill>
              <a:schemeClr val="accent5">
                <a:lumMod val="75000"/>
                <a:alpha val="61000"/>
              </a:schemeClr>
            </a:solidFill>
          </a:ln>
          <a:scene3d>
            <a:camera prst="perspectiveContrastingRightFacing">
              <a:rot lat="480000" lon="20820000" rev="21594000"/>
            </a:camera>
            <a:lightRig rig="threePt" dir="t"/>
          </a:scene3d>
          <a:sp3d contourW="12700">
            <a:bevelT w="0" h="2413000"/>
            <a:contourClr>
              <a:schemeClr val="accent5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500" baseline="300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IN" sz="35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EE994-2DBF-43C9-A2F8-5A3531083712}"/>
              </a:ext>
            </a:extLst>
          </p:cNvPr>
          <p:cNvCxnSpPr>
            <a:cxnSpLocks/>
            <a:stCxn id="17" idx="1"/>
            <a:endCxn id="18" idx="0"/>
          </p:cNvCxnSpPr>
          <p:nvPr/>
        </p:nvCxnSpPr>
        <p:spPr>
          <a:xfrm flipH="1">
            <a:off x="9712401" y="3410046"/>
            <a:ext cx="738270" cy="449719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AE2B29C-506D-4A7E-A9D3-C51F910E4A42}"/>
              </a:ext>
            </a:extLst>
          </p:cNvPr>
          <p:cNvSpPr txBox="1"/>
          <p:nvPr/>
        </p:nvSpPr>
        <p:spPr>
          <a:xfrm>
            <a:off x="1706756" y="2221690"/>
            <a:ext cx="1145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Resize to 680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726A58-7CF1-4D42-8572-400B64E72477}"/>
              </a:ext>
            </a:extLst>
          </p:cNvPr>
          <p:cNvCxnSpPr>
            <a:cxnSpLocks/>
          </p:cNvCxnSpPr>
          <p:nvPr/>
        </p:nvCxnSpPr>
        <p:spPr>
          <a:xfrm>
            <a:off x="784219" y="2356973"/>
            <a:ext cx="0" cy="327290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A5211-5A1B-4B36-AAAE-76B12AA3B0D0}"/>
              </a:ext>
            </a:extLst>
          </p:cNvPr>
          <p:cNvCxnSpPr>
            <a:cxnSpLocks/>
          </p:cNvCxnSpPr>
          <p:nvPr/>
        </p:nvCxnSpPr>
        <p:spPr>
          <a:xfrm>
            <a:off x="581375" y="2533422"/>
            <a:ext cx="3325846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816E6F5-8D69-44E8-96C4-C0A64AFCBFED}"/>
              </a:ext>
            </a:extLst>
          </p:cNvPr>
          <p:cNvSpPr txBox="1"/>
          <p:nvPr/>
        </p:nvSpPr>
        <p:spPr>
          <a:xfrm>
            <a:off x="4606401" y="1538230"/>
            <a:ext cx="3041789" cy="369332"/>
          </a:xfrm>
          <a:prstGeom prst="rect">
            <a:avLst/>
          </a:prstGeom>
          <a:solidFill>
            <a:schemeClr val="accent6">
              <a:lumMod val="75000"/>
              <a:alpha val="1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 Projection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D0FFBD-627B-4CB4-9151-25BCB4058DA0}"/>
              </a:ext>
            </a:extLst>
          </p:cNvPr>
          <p:cNvSpPr txBox="1"/>
          <p:nvPr/>
        </p:nvSpPr>
        <p:spPr>
          <a:xfrm>
            <a:off x="950977" y="5629873"/>
            <a:ext cx="2759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Resize the Image to high Resolution by maintaining aspect ratio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EFE834-170A-4B55-BC15-BFCBC00E637F}"/>
              </a:ext>
            </a:extLst>
          </p:cNvPr>
          <p:cNvSpPr/>
          <p:nvPr/>
        </p:nvSpPr>
        <p:spPr>
          <a:xfrm>
            <a:off x="4593834" y="2824951"/>
            <a:ext cx="3104792" cy="259342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52EC6A-A4C9-427A-B775-F0EF977C8CF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983876" y="3840256"/>
            <a:ext cx="721457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F9D5C45-4F89-436D-8AAF-6400E773861F}"/>
              </a:ext>
            </a:extLst>
          </p:cNvPr>
          <p:cNvSpPr/>
          <p:nvPr/>
        </p:nvSpPr>
        <p:spPr>
          <a:xfrm rot="5400000">
            <a:off x="10595324" y="3953863"/>
            <a:ext cx="2263000" cy="3891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3E7CAC-1196-4CD1-AFE5-DAED4D498459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10155172" y="4148452"/>
            <a:ext cx="1377064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F88ED62-41EA-471C-80F2-AFACEB477EB0}"/>
              </a:ext>
            </a:extLst>
          </p:cNvPr>
          <p:cNvSpPr/>
          <p:nvPr/>
        </p:nvSpPr>
        <p:spPr>
          <a:xfrm>
            <a:off x="10168589" y="753009"/>
            <a:ext cx="1363646" cy="1501915"/>
          </a:xfrm>
          <a:prstGeom prst="rect">
            <a:avLst/>
          </a:prstGeom>
          <a:solidFill>
            <a:schemeClr val="accent5">
              <a:lumMod val="75000"/>
              <a:alpha val="8000"/>
            </a:schemeClr>
          </a:solidFill>
          <a:ln>
            <a:solidFill>
              <a:schemeClr val="accent5">
                <a:lumMod val="75000"/>
                <a:alpha val="32000"/>
              </a:schemeClr>
            </a:solidFill>
          </a:ln>
          <a:scene3d>
            <a:camera prst="perspectiveContrastingRightFacing">
              <a:rot lat="480000" lon="20820000" rev="21594000"/>
            </a:camera>
            <a:lightRig rig="threePt" dir="t"/>
          </a:scene3d>
          <a:sp3d contourW="12700">
            <a:bevelT w="0" h="2413000"/>
            <a:contourClr>
              <a:schemeClr val="accent5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8B5011-3406-4C8A-95B9-90B3F66E87C1}"/>
              </a:ext>
            </a:extLst>
          </p:cNvPr>
          <p:cNvSpPr/>
          <p:nvPr/>
        </p:nvSpPr>
        <p:spPr>
          <a:xfrm>
            <a:off x="10689979" y="1294293"/>
            <a:ext cx="363326" cy="706982"/>
          </a:xfrm>
          <a:prstGeom prst="rect">
            <a:avLst/>
          </a:prstGeom>
          <a:solidFill>
            <a:schemeClr val="accent2">
              <a:lumMod val="40000"/>
              <a:lumOff val="60000"/>
              <a:alpha val="8000"/>
            </a:schemeClr>
          </a:solidFill>
          <a:ln>
            <a:solidFill>
              <a:schemeClr val="accent2">
                <a:lumMod val="40000"/>
                <a:lumOff val="60000"/>
                <a:alpha val="92000"/>
              </a:schemeClr>
            </a:solidFill>
          </a:ln>
          <a:scene3d>
            <a:camera prst="perspectiveContrastingRightFacing">
              <a:rot lat="480000" lon="20820000" rev="21594000"/>
            </a:camera>
            <a:lightRig rig="threePt" dir="t"/>
          </a:scene3d>
          <a:sp3d contourW="12700">
            <a:bevelT w="0" h="2413000"/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011C64-C5F7-425D-87C2-3B871672872E}"/>
              </a:ext>
            </a:extLst>
          </p:cNvPr>
          <p:cNvSpPr/>
          <p:nvPr/>
        </p:nvSpPr>
        <p:spPr>
          <a:xfrm>
            <a:off x="9513350" y="299862"/>
            <a:ext cx="2408063" cy="2174229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68684A-6638-48F1-9BF2-D7232C5AECF4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SPP Feature Maps Outputs</a:t>
            </a:r>
            <a:endParaRPr lang="en-I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4237703-CD84-4163-A44E-D4F9B8522D97}"/>
              </a:ext>
            </a:extLst>
          </p:cNvPr>
          <p:cNvSpPr txBox="1"/>
          <p:nvPr/>
        </p:nvSpPr>
        <p:spPr>
          <a:xfrm>
            <a:off x="10367451" y="5368699"/>
            <a:ext cx="952505" cy="27699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n x m x 256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439EB7F-8A63-4308-B277-159EB08C067B}"/>
              </a:ext>
            </a:extLst>
          </p:cNvPr>
          <p:cNvCxnSpPr>
            <a:cxnSpLocks/>
            <a:stCxn id="66" idx="1"/>
            <a:endCxn id="18" idx="2"/>
          </p:cNvCxnSpPr>
          <p:nvPr/>
        </p:nvCxnSpPr>
        <p:spPr>
          <a:xfrm flipH="1" flipV="1">
            <a:off x="9712401" y="4933447"/>
            <a:ext cx="655050" cy="573752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D3CFB42-E3CE-44A6-B8A8-2A029424D00D}"/>
              </a:ext>
            </a:extLst>
          </p:cNvPr>
          <p:cNvSpPr txBox="1"/>
          <p:nvPr/>
        </p:nvSpPr>
        <p:spPr>
          <a:xfrm>
            <a:off x="1285234" y="3388622"/>
            <a:ext cx="1141125" cy="307777"/>
          </a:xfrm>
          <a:prstGeom prst="rect">
            <a:avLst/>
          </a:prstGeom>
          <a:solidFill>
            <a:schemeClr val="accent6">
              <a:lumMod val="75000"/>
              <a:alpha val="4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SS / EB Crop</a:t>
            </a:r>
            <a:endParaRPr lang="en-IN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CB538D-F7EC-465E-8A0E-65CB7C9282FC}"/>
              </a:ext>
            </a:extLst>
          </p:cNvPr>
          <p:cNvSpPr txBox="1"/>
          <p:nvPr/>
        </p:nvSpPr>
        <p:spPr>
          <a:xfrm>
            <a:off x="1534774" y="3798634"/>
            <a:ext cx="891591" cy="307777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561 x 255</a:t>
            </a:r>
            <a:endParaRPr lang="en-IN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8D7A6EE-930E-4D5B-8D2F-E45D977B2D8A}"/>
              </a:ext>
            </a:extLst>
          </p:cNvPr>
          <p:cNvSpPr txBox="1"/>
          <p:nvPr/>
        </p:nvSpPr>
        <p:spPr>
          <a:xfrm>
            <a:off x="10279860" y="5768880"/>
            <a:ext cx="1183563" cy="30777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x 15 x 256</a:t>
            </a:r>
            <a:endParaRPr lang="en-IN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568EB8C-8F83-45B3-B0EA-5E42445FD54A}"/>
              </a:ext>
            </a:extLst>
          </p:cNvPr>
          <p:cNvCxnSpPr>
            <a:cxnSpLocks/>
            <a:stCxn id="3" idx="0"/>
            <a:endCxn id="35" idx="1"/>
          </p:cNvCxnSpPr>
          <p:nvPr/>
        </p:nvCxnSpPr>
        <p:spPr>
          <a:xfrm flipV="1">
            <a:off x="3019083" y="1722896"/>
            <a:ext cx="1587318" cy="1610476"/>
          </a:xfrm>
          <a:prstGeom prst="straightConnector1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86B557-3007-47DC-BCB8-DA41C29D8EA9}"/>
              </a:ext>
            </a:extLst>
          </p:cNvPr>
          <p:cNvCxnSpPr>
            <a:cxnSpLocks/>
            <a:stCxn id="35" idx="3"/>
            <a:endCxn id="18" idx="0"/>
          </p:cNvCxnSpPr>
          <p:nvPr/>
        </p:nvCxnSpPr>
        <p:spPr>
          <a:xfrm>
            <a:off x="7648190" y="1722896"/>
            <a:ext cx="2064211" cy="2136869"/>
          </a:xfrm>
          <a:prstGeom prst="straightConnector1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2CC6FFB-D315-49DD-BDC7-DB7FAC01A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6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6657D-7BA1-4BC7-9052-10F251403574}"/>
              </a:ext>
            </a:extLst>
          </p:cNvPr>
          <p:cNvSpPr txBox="1"/>
          <p:nvPr/>
        </p:nvSpPr>
        <p:spPr>
          <a:xfrm>
            <a:off x="1763333" y="6636"/>
            <a:ext cx="866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Detection –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RCNN – R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egion Proposal Based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CNN –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Drawback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35850-9BA7-41B4-AC19-15AF1FD6C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96814" y="25364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2675C9-7CFE-4494-9422-4E8757F860AA}"/>
              </a:ext>
            </a:extLst>
          </p:cNvPr>
          <p:cNvSpPr/>
          <p:nvPr/>
        </p:nvSpPr>
        <p:spPr>
          <a:xfrm>
            <a:off x="2251546" y="9825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B59BB7-6431-4703-9CD5-E1214DDAAB2F}"/>
              </a:ext>
            </a:extLst>
          </p:cNvPr>
          <p:cNvSpPr/>
          <p:nvPr/>
        </p:nvSpPr>
        <p:spPr>
          <a:xfrm rot="16200000">
            <a:off x="3938990" y="11250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B5711711-BF15-4154-B6EE-174EFCFBC088}"/>
              </a:ext>
            </a:extLst>
          </p:cNvPr>
          <p:cNvSpPr/>
          <p:nvPr/>
        </p:nvSpPr>
        <p:spPr>
          <a:xfrm rot="5400000">
            <a:off x="3802413" y="2996469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402429-2E8D-4E97-BA11-70F38A26F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55122"/>
              </p:ext>
            </p:extLst>
          </p:nvPr>
        </p:nvGraphicFramePr>
        <p:xfrm>
          <a:off x="7170461" y="1926163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8DA172-2420-4D7E-A1D5-C88EA4CFEACC}"/>
              </a:ext>
            </a:extLst>
          </p:cNvPr>
          <p:cNvSpPr txBox="1"/>
          <p:nvPr/>
        </p:nvSpPr>
        <p:spPr>
          <a:xfrm>
            <a:off x="5756617" y="4156935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2B6D9B-FAAF-4F55-ABD3-A015CF7640A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57963" y="3350492"/>
            <a:ext cx="512498" cy="442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623FE3-2DFB-4422-BFF1-338503BD5C1F}"/>
              </a:ext>
            </a:extLst>
          </p:cNvPr>
          <p:cNvSpPr/>
          <p:nvPr/>
        </p:nvSpPr>
        <p:spPr>
          <a:xfrm>
            <a:off x="3781720" y="2300955"/>
            <a:ext cx="3032398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90F4F-4264-4838-AC04-2753FEE37E97}"/>
              </a:ext>
            </a:extLst>
          </p:cNvPr>
          <p:cNvSpPr txBox="1"/>
          <p:nvPr/>
        </p:nvSpPr>
        <p:spPr>
          <a:xfrm rot="5400000">
            <a:off x="3943579" y="3262489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9AA37-6932-448E-B1B6-D290174546A6}"/>
              </a:ext>
            </a:extLst>
          </p:cNvPr>
          <p:cNvSpPr txBox="1"/>
          <p:nvPr/>
        </p:nvSpPr>
        <p:spPr>
          <a:xfrm>
            <a:off x="9193223" y="2835191"/>
            <a:ext cx="126313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Using 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Linear SVM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per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class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689B2-D5AF-4FE4-B145-71C809F84AF3}"/>
              </a:ext>
            </a:extLst>
          </p:cNvPr>
          <p:cNvSpPr/>
          <p:nvPr/>
        </p:nvSpPr>
        <p:spPr>
          <a:xfrm>
            <a:off x="8481667" y="2738892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E9F56-C53E-496F-97DA-36C7EFFDC49B}"/>
              </a:ext>
            </a:extLst>
          </p:cNvPr>
          <p:cNvSpPr/>
          <p:nvPr/>
        </p:nvSpPr>
        <p:spPr>
          <a:xfrm>
            <a:off x="8772588" y="2883837"/>
            <a:ext cx="151330" cy="970864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ACF7F-2CE6-464C-BC80-98B48F9CCDBE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7503087" y="3354915"/>
            <a:ext cx="978580" cy="1114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48F131-1FD4-4A58-9E8D-7EC160A5DB18}"/>
              </a:ext>
            </a:extLst>
          </p:cNvPr>
          <p:cNvSpPr txBox="1"/>
          <p:nvPr/>
        </p:nvSpPr>
        <p:spPr>
          <a:xfrm>
            <a:off x="4696838" y="4549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5D117-3AB8-496C-8167-995CD2A6A8E3}"/>
              </a:ext>
            </a:extLst>
          </p:cNvPr>
          <p:cNvSpPr txBox="1"/>
          <p:nvPr/>
        </p:nvSpPr>
        <p:spPr>
          <a:xfrm>
            <a:off x="4594415" y="1447731"/>
            <a:ext cx="978118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Warping</a:t>
            </a:r>
            <a:endParaRPr lang="en-IN" sz="1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D97707-7513-4049-AA0B-DB356748D9E0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8923918" y="3369269"/>
            <a:ext cx="269305" cy="45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1626ED-B670-44DD-9E25-00C087707257}"/>
              </a:ext>
            </a:extLst>
          </p:cNvPr>
          <p:cNvSpPr txBox="1"/>
          <p:nvPr/>
        </p:nvSpPr>
        <p:spPr>
          <a:xfrm>
            <a:off x="3790169" y="4557045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567F5A-FC2B-4671-A4B3-D70D91061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337536" y="2861721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15E3EF-F1D0-4169-9519-91B8C8C2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428458" y="2951979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90FBAE-A0E5-458D-81E6-BA7202F70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233" y="3042237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AEACA1-E2C4-4B59-BE16-172DEEF06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719012" y="3266670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17ACDA-74D8-4453-9B66-730D60B75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826931" y="3363975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8BA7F1-23DA-46AD-99FD-6DFEA200B7DF}"/>
              </a:ext>
            </a:extLst>
          </p:cNvPr>
          <p:cNvCxnSpPr>
            <a:cxnSpLocks/>
          </p:cNvCxnSpPr>
          <p:nvPr/>
        </p:nvCxnSpPr>
        <p:spPr>
          <a:xfrm>
            <a:off x="5644192" y="3916019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7578F7-25B8-4589-AA69-07077EF83A54}"/>
              </a:ext>
            </a:extLst>
          </p:cNvPr>
          <p:cNvCxnSpPr>
            <a:cxnSpLocks/>
          </p:cNvCxnSpPr>
          <p:nvPr/>
        </p:nvCxnSpPr>
        <p:spPr>
          <a:xfrm>
            <a:off x="5097571" y="3363975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55CF6D-51B6-40DC-B4B4-DF1E45CA810E}"/>
              </a:ext>
            </a:extLst>
          </p:cNvPr>
          <p:cNvSpPr txBox="1"/>
          <p:nvPr/>
        </p:nvSpPr>
        <p:spPr>
          <a:xfrm>
            <a:off x="9193223" y="1181382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0D9D26-AA0E-4F7D-A504-348549C89AB7}"/>
              </a:ext>
            </a:extLst>
          </p:cNvPr>
          <p:cNvSpPr/>
          <p:nvPr/>
        </p:nvSpPr>
        <p:spPr>
          <a:xfrm>
            <a:off x="8464969" y="1077432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CC6D45-A648-4ADA-8FA1-CD499C74DE03}"/>
              </a:ext>
            </a:extLst>
          </p:cNvPr>
          <p:cNvSpPr/>
          <p:nvPr/>
        </p:nvSpPr>
        <p:spPr>
          <a:xfrm>
            <a:off x="8755890" y="1222377"/>
            <a:ext cx="151330" cy="970864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AC4528-2803-4290-8744-4F04DAD7635F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 flipV="1">
            <a:off x="8907220" y="1704602"/>
            <a:ext cx="286003" cy="320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97E57A0-E6ED-4C67-BF98-1B2C6117B26D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7403500" y="2304594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A5B535-D378-49C8-811F-03E76116AE70}"/>
              </a:ext>
            </a:extLst>
          </p:cNvPr>
          <p:cNvSpPr txBox="1"/>
          <p:nvPr/>
        </p:nvSpPr>
        <p:spPr>
          <a:xfrm>
            <a:off x="9206446" y="4686047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D8044-6709-4135-9B2B-F7B11DBD1CF3}"/>
              </a:ext>
            </a:extLst>
          </p:cNvPr>
          <p:cNvSpPr/>
          <p:nvPr/>
        </p:nvSpPr>
        <p:spPr>
          <a:xfrm>
            <a:off x="8481667" y="4354001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F7E821-9B95-491A-B500-6EDA3F5B7D0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8632997" y="4978435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E99982B-A494-42C8-BF7A-DC59B4C67734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7448029" y="3947533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>
            <a:extLst>
              <a:ext uri="{FF2B5EF4-FFF2-40B4-BE49-F238E27FC236}">
                <a16:creationId xmlns:a16="http://schemas.microsoft.com/office/drawing/2014/main" id="{DB678DE0-6372-4BA4-BE85-8CD10617DA46}"/>
              </a:ext>
            </a:extLst>
          </p:cNvPr>
          <p:cNvSpPr/>
          <p:nvPr/>
        </p:nvSpPr>
        <p:spPr>
          <a:xfrm>
            <a:off x="10606811" y="3350492"/>
            <a:ext cx="628936" cy="1638417"/>
          </a:xfrm>
          <a:prstGeom prst="rightBrac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6E29A0-700D-47B0-97D2-18454A8253C6}"/>
              </a:ext>
            </a:extLst>
          </p:cNvPr>
          <p:cNvSpPr txBox="1"/>
          <p:nvPr/>
        </p:nvSpPr>
        <p:spPr>
          <a:xfrm>
            <a:off x="11202214" y="3753380"/>
            <a:ext cx="91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Training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+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Testing</a:t>
            </a:r>
            <a:endParaRPr lang="en-IN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E2B336-4D2D-42FD-B51F-4158387BA998}"/>
              </a:ext>
            </a:extLst>
          </p:cNvPr>
          <p:cNvSpPr txBox="1"/>
          <p:nvPr/>
        </p:nvSpPr>
        <p:spPr>
          <a:xfrm rot="5400000">
            <a:off x="4371149" y="3309794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3EB52-E5CF-4A25-8524-361409DC9075}"/>
              </a:ext>
            </a:extLst>
          </p:cNvPr>
          <p:cNvSpPr txBox="1"/>
          <p:nvPr/>
        </p:nvSpPr>
        <p:spPr>
          <a:xfrm>
            <a:off x="9193223" y="861092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1</a:t>
            </a:r>
            <a:endParaRPr lang="en-IN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3D420C-5EF5-4214-A10D-0CFB43B85C58}"/>
              </a:ext>
            </a:extLst>
          </p:cNvPr>
          <p:cNvSpPr txBox="1"/>
          <p:nvPr/>
        </p:nvSpPr>
        <p:spPr>
          <a:xfrm>
            <a:off x="9193223" y="2520210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2</a:t>
            </a:r>
            <a:endParaRPr lang="en-IN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4823CB-FA6B-450E-B010-8F4DE76649E1}"/>
              </a:ext>
            </a:extLst>
          </p:cNvPr>
          <p:cNvSpPr txBox="1"/>
          <p:nvPr/>
        </p:nvSpPr>
        <p:spPr>
          <a:xfrm>
            <a:off x="9193223" y="4370576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0BA5D68-A55A-4730-B79B-729ABC562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FA3ACA-62AC-45C8-982B-5040B115FD61}"/>
              </a:ext>
            </a:extLst>
          </p:cNvPr>
          <p:cNvCxnSpPr>
            <a:cxnSpLocks/>
          </p:cNvCxnSpPr>
          <p:nvPr/>
        </p:nvCxnSpPr>
        <p:spPr>
          <a:xfrm flipV="1">
            <a:off x="1975974" y="3354915"/>
            <a:ext cx="1681073" cy="27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653CB3F-CB05-486E-866C-6D53915872D2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1001936" y="12868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65439ED-E092-43B9-BAA3-14788BB96F1F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4417581" y="1293063"/>
            <a:ext cx="1318391" cy="15686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504311F-DB36-40D2-89B6-846DA9384232}"/>
              </a:ext>
            </a:extLst>
          </p:cNvPr>
          <p:cNvSpPr/>
          <p:nvPr/>
        </p:nvSpPr>
        <p:spPr>
          <a:xfrm>
            <a:off x="5951681" y="3406794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C22802-44B1-4FC4-AC1D-F9A1D7F84F0C}"/>
              </a:ext>
            </a:extLst>
          </p:cNvPr>
          <p:cNvSpPr/>
          <p:nvPr/>
        </p:nvSpPr>
        <p:spPr>
          <a:xfrm>
            <a:off x="6246440" y="3847442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67CCBF-1CCA-4867-814E-AAB1D99C7A20}"/>
              </a:ext>
            </a:extLst>
          </p:cNvPr>
          <p:cNvSpPr txBox="1"/>
          <p:nvPr/>
        </p:nvSpPr>
        <p:spPr>
          <a:xfrm>
            <a:off x="3521631" y="5783192"/>
            <a:ext cx="79629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Process </a:t>
            </a: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2,000 region proposals</a:t>
            </a:r>
            <a:r>
              <a:rPr lang="en-US" sz="1400" dirty="0"/>
              <a:t> individually by CNN (Don’t share CNN computational resource).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Warping distorts the geometry of the objects. Which may reduce the overall accuracy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BE6674F-1041-4D3B-9763-7863F49DB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028" y="4656551"/>
            <a:ext cx="1205289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9269BD5-C5FC-455C-B07D-41B38E2F5D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8919" y="4865316"/>
            <a:ext cx="591356" cy="59135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743D9EC-1D58-4FDC-8DC6-C76E19123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824" y="5663710"/>
            <a:ext cx="1198493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1C98DE6-952E-4F30-9405-BEAB65A7BE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8919" y="5857124"/>
            <a:ext cx="591356" cy="59135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1F3D49C-AF6E-426F-B4CC-1B939A8CBBCF}"/>
              </a:ext>
            </a:extLst>
          </p:cNvPr>
          <p:cNvSpPr/>
          <p:nvPr/>
        </p:nvSpPr>
        <p:spPr>
          <a:xfrm>
            <a:off x="1037332" y="4516157"/>
            <a:ext cx="2388045" cy="201531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36EBA5-C540-4C4A-A847-B07DAE584FC2}"/>
              </a:ext>
            </a:extLst>
          </p:cNvPr>
          <p:cNvSpPr txBox="1"/>
          <p:nvPr/>
        </p:nvSpPr>
        <p:spPr>
          <a:xfrm>
            <a:off x="2708164" y="5570211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Warp</a:t>
            </a:r>
            <a:endParaRPr lang="en-IN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F05D42-46E3-452A-9E19-D28CA0B6E126}"/>
              </a:ext>
            </a:extLst>
          </p:cNvPr>
          <p:cNvSpPr txBox="1"/>
          <p:nvPr/>
        </p:nvSpPr>
        <p:spPr>
          <a:xfrm>
            <a:off x="2669991" y="4608952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Crop</a:t>
            </a:r>
            <a:endParaRPr lang="en-IN" sz="1200" dirty="0"/>
          </a:p>
        </p:txBody>
      </p:sp>
      <p:sp>
        <p:nvSpPr>
          <p:cNvPr id="80" name="Multiplication Sign 79">
            <a:extLst>
              <a:ext uri="{FF2B5EF4-FFF2-40B4-BE49-F238E27FC236}">
                <a16:creationId xmlns:a16="http://schemas.microsoft.com/office/drawing/2014/main" id="{9ABB2083-BB3F-41B5-822F-286F14AC814E}"/>
              </a:ext>
            </a:extLst>
          </p:cNvPr>
          <p:cNvSpPr/>
          <p:nvPr/>
        </p:nvSpPr>
        <p:spPr>
          <a:xfrm>
            <a:off x="4834010" y="1262584"/>
            <a:ext cx="503525" cy="730187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DBF98F-EC4F-4E67-8E51-2A0B6C1175D7}"/>
              </a:ext>
            </a:extLst>
          </p:cNvPr>
          <p:cNvSpPr txBox="1"/>
          <p:nvPr/>
        </p:nvSpPr>
        <p:spPr>
          <a:xfrm>
            <a:off x="6145235" y="2424500"/>
            <a:ext cx="407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0D3541-CBCA-4243-8D1D-627973E84623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6078279" y="2701499"/>
            <a:ext cx="270762" cy="70529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B6FBB0D2-66E7-4028-AE09-ECF226747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5" t="24133" r="7374" b="-1"/>
          <a:stretch/>
        </p:blipFill>
        <p:spPr>
          <a:xfrm>
            <a:off x="6968368" y="770941"/>
            <a:ext cx="693950" cy="8033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E1A020-B92E-4FEC-BB8D-F9453A06D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7335" r="54814" b="33566"/>
          <a:stretch/>
        </p:blipFill>
        <p:spPr>
          <a:xfrm>
            <a:off x="5979067" y="887395"/>
            <a:ext cx="693950" cy="59469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365EC50-1636-4D66-96A1-D457288238C6}"/>
              </a:ext>
            </a:extLst>
          </p:cNvPr>
          <p:cNvSpPr/>
          <p:nvPr/>
        </p:nvSpPr>
        <p:spPr>
          <a:xfrm>
            <a:off x="5866937" y="680144"/>
            <a:ext cx="1867232" cy="101660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9E810F-3DA5-442B-9B42-9454EC6B4642}"/>
              </a:ext>
            </a:extLst>
          </p:cNvPr>
          <p:cNvCxnSpPr>
            <a:cxnSpLocks/>
          </p:cNvCxnSpPr>
          <p:nvPr/>
        </p:nvCxnSpPr>
        <p:spPr>
          <a:xfrm>
            <a:off x="6738681" y="1213485"/>
            <a:ext cx="21814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05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7" grpId="0"/>
      <p:bldP spid="18" grpId="0" animBg="1"/>
      <p:bldP spid="58" grpId="0" animBg="1"/>
      <p:bldP spid="60" grpId="0" animBg="1"/>
      <p:bldP spid="75" grpId="0" animBg="1"/>
      <p:bldP spid="77" grpId="0"/>
      <p:bldP spid="79" grpId="0"/>
      <p:bldP spid="80" grpId="0" animBg="1"/>
      <p:bldP spid="57" grpId="0"/>
      <p:bldP spid="6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7F473B-B37E-4278-BD54-F5DCE604E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695714"/>
            <a:ext cx="5276320" cy="3256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4E0FD-8EEF-4A67-8A5B-C5C1D1569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03" y="1471953"/>
            <a:ext cx="6728412" cy="4655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44C0A7-7C62-4EAE-8B9F-4DDAD8762B53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SPP Feature Maps Outputs -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Research Paper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F9595-AE99-4865-90A8-6105AB63A822}"/>
              </a:ext>
            </a:extLst>
          </p:cNvPr>
          <p:cNvSpPr txBox="1"/>
          <p:nvPr/>
        </p:nvSpPr>
        <p:spPr>
          <a:xfrm>
            <a:off x="500596" y="4534033"/>
            <a:ext cx="2759498" cy="523220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Feature Maps after resizing the input image to high Resolution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60C0D8-2374-4DA5-AB15-10EA1624246E}"/>
              </a:ext>
            </a:extLst>
          </p:cNvPr>
          <p:cNvCxnSpPr>
            <a:cxnSpLocks/>
          </p:cNvCxnSpPr>
          <p:nvPr/>
        </p:nvCxnSpPr>
        <p:spPr>
          <a:xfrm>
            <a:off x="3426259" y="4795643"/>
            <a:ext cx="2192803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A038EFA-A6A0-4BBE-BFCE-7BEC1FCB4832}"/>
              </a:ext>
            </a:extLst>
          </p:cNvPr>
          <p:cNvSpPr/>
          <p:nvPr/>
        </p:nvSpPr>
        <p:spPr>
          <a:xfrm>
            <a:off x="5338837" y="1027286"/>
            <a:ext cx="6566878" cy="5398913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C8FFF-E34D-49FE-A54E-1B38D4B97B03}"/>
              </a:ext>
            </a:extLst>
          </p:cNvPr>
          <p:cNvSpPr txBox="1"/>
          <p:nvPr/>
        </p:nvSpPr>
        <p:spPr>
          <a:xfrm>
            <a:off x="3047999" y="6687809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https://arxiv.org/abs/1406.4729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32955DFA-E27A-4176-9E55-97992355377F}"/>
              </a:ext>
            </a:extLst>
          </p:cNvPr>
          <p:cNvSpPr/>
          <p:nvPr/>
        </p:nvSpPr>
        <p:spPr>
          <a:xfrm>
            <a:off x="500596" y="2372248"/>
            <a:ext cx="737615" cy="1334456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495DE-9EA7-413C-9399-049D67126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42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74951-AAD7-4611-A115-913E6585C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37" y="2098877"/>
            <a:ext cx="3247235" cy="3253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6CA806-2C0E-4CBA-B82C-4A2EFDC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837" y="2098876"/>
            <a:ext cx="3247235" cy="3233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74EAE-C6A7-4E29-BA21-6098B718D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37" y="2098875"/>
            <a:ext cx="3247235" cy="3253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23642A-CBC0-401A-A6E2-A96E822FA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37" y="2098874"/>
            <a:ext cx="3247235" cy="3258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3AB7D4-5CB3-42BA-980B-D20B6D36D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37" y="3315558"/>
            <a:ext cx="2816415" cy="2052127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747D92-7464-4F1E-B9F4-A56E9BFC74D8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</a:t>
            </a:r>
            <a:endParaRPr lang="en-IN" sz="2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23043-3A76-4163-B40A-3DB1ED2CD296}"/>
              </a:ext>
            </a:extLst>
          </p:cNvPr>
          <p:cNvSpPr txBox="1"/>
          <p:nvPr/>
        </p:nvSpPr>
        <p:spPr>
          <a:xfrm>
            <a:off x="5179626" y="561028"/>
            <a:ext cx="1832746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Illustration of SPP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7D2C64-B037-4E4B-BD89-51910814E76C}"/>
              </a:ext>
            </a:extLst>
          </p:cNvPr>
          <p:cNvSpPr txBox="1"/>
          <p:nvPr/>
        </p:nvSpPr>
        <p:spPr>
          <a:xfrm>
            <a:off x="3004454" y="662716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https://deepsense.ai/region-of-interest-pooling-explained/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2883DE-86E7-42F3-871E-3C1063235D4A}"/>
              </a:ext>
            </a:extLst>
          </p:cNvPr>
          <p:cNvSpPr/>
          <p:nvPr/>
        </p:nvSpPr>
        <p:spPr>
          <a:xfrm>
            <a:off x="4329860" y="1372324"/>
            <a:ext cx="3583049" cy="574335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r>
              <a:rPr lang="en-US" sz="1600" dirty="0"/>
              <a:t>Level 1 :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2x2 Grid</a:t>
            </a:r>
            <a:endParaRPr lang="en-IN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0449EA-E620-4D70-8BB9-FCC9036CFB47}"/>
              </a:ext>
            </a:extLst>
          </p:cNvPr>
          <p:cNvCxnSpPr>
            <a:cxnSpLocks/>
          </p:cNvCxnSpPr>
          <p:nvPr/>
        </p:nvCxnSpPr>
        <p:spPr>
          <a:xfrm>
            <a:off x="2830369" y="3724463"/>
            <a:ext cx="1104352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F76EC4-447D-4B37-B26C-E6343FCC2537}"/>
              </a:ext>
            </a:extLst>
          </p:cNvPr>
          <p:cNvSpPr txBox="1"/>
          <p:nvPr/>
        </p:nvSpPr>
        <p:spPr>
          <a:xfrm rot="183018">
            <a:off x="1341116" y="2575700"/>
            <a:ext cx="1127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C0EC-BD7E-4C15-8BB6-5FE117791F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13"/>
          <a:stretch/>
        </p:blipFill>
        <p:spPr>
          <a:xfrm>
            <a:off x="906243" y="2826969"/>
            <a:ext cx="1924126" cy="186047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A4F921-ADD2-4C65-9A42-6BDAA36A910E}"/>
              </a:ext>
            </a:extLst>
          </p:cNvPr>
          <p:cNvSpPr txBox="1"/>
          <p:nvPr/>
        </p:nvSpPr>
        <p:spPr>
          <a:xfrm>
            <a:off x="3088856" y="3757207"/>
            <a:ext cx="645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SPP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ACF882-EA3E-4CDD-B7A3-5C4A24C07BC2}"/>
              </a:ext>
            </a:extLst>
          </p:cNvPr>
          <p:cNvSpPr txBox="1"/>
          <p:nvPr/>
        </p:nvSpPr>
        <p:spPr>
          <a:xfrm>
            <a:off x="8170189" y="2064313"/>
            <a:ext cx="3675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Project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Max Pooling </a:t>
            </a:r>
            <a:r>
              <a:rPr lang="en-US" dirty="0"/>
              <a:t>with multiple levels (e.g. 2x2 grid)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Fix size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output</a:t>
            </a:r>
            <a:r>
              <a:rPr lang="en-US" dirty="0"/>
              <a:t> of projected ROI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4D5FF4-B4CF-473D-93DC-215018329CFB}"/>
              </a:ext>
            </a:extLst>
          </p:cNvPr>
          <p:cNvSpPr txBox="1"/>
          <p:nvPr/>
        </p:nvSpPr>
        <p:spPr>
          <a:xfrm>
            <a:off x="4260929" y="6143083"/>
            <a:ext cx="3583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Note: Size of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FM</a:t>
            </a:r>
            <a:r>
              <a:rPr lang="en-US" sz="1400" dirty="0"/>
              <a:t> is not necessary to be Even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329F25-E7EC-4553-B6FE-0B41C5C71FF4}"/>
              </a:ext>
            </a:extLst>
          </p:cNvPr>
          <p:cNvSpPr/>
          <p:nvPr/>
        </p:nvSpPr>
        <p:spPr>
          <a:xfrm>
            <a:off x="11436707" y="5321740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075062-D464-4A10-BD6C-78E57BC076B6}"/>
              </a:ext>
            </a:extLst>
          </p:cNvPr>
          <p:cNvCxnSpPr>
            <a:cxnSpLocks/>
          </p:cNvCxnSpPr>
          <p:nvPr/>
        </p:nvCxnSpPr>
        <p:spPr>
          <a:xfrm>
            <a:off x="179264" y="3573926"/>
            <a:ext cx="72698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19936F-DF01-476A-8C81-CD9CA36FABC9}"/>
              </a:ext>
            </a:extLst>
          </p:cNvPr>
          <p:cNvCxnSpPr>
            <a:cxnSpLocks/>
          </p:cNvCxnSpPr>
          <p:nvPr/>
        </p:nvCxnSpPr>
        <p:spPr>
          <a:xfrm>
            <a:off x="179263" y="3226898"/>
            <a:ext cx="72698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F97F7E-737A-4AC2-8F75-401CB2473A62}"/>
              </a:ext>
            </a:extLst>
          </p:cNvPr>
          <p:cNvCxnSpPr>
            <a:cxnSpLocks/>
          </p:cNvCxnSpPr>
          <p:nvPr/>
        </p:nvCxnSpPr>
        <p:spPr>
          <a:xfrm>
            <a:off x="179262" y="2871298"/>
            <a:ext cx="72698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B83B754-FA49-4650-A007-9A8C43060A34}"/>
              </a:ext>
            </a:extLst>
          </p:cNvPr>
          <p:cNvCxnSpPr>
            <a:cxnSpLocks/>
          </p:cNvCxnSpPr>
          <p:nvPr/>
        </p:nvCxnSpPr>
        <p:spPr>
          <a:xfrm>
            <a:off x="179261" y="4626211"/>
            <a:ext cx="72698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2FAE58-A673-4428-B776-0CF26D6C2192}"/>
              </a:ext>
            </a:extLst>
          </p:cNvPr>
          <p:cNvCxnSpPr>
            <a:cxnSpLocks/>
          </p:cNvCxnSpPr>
          <p:nvPr/>
        </p:nvCxnSpPr>
        <p:spPr>
          <a:xfrm>
            <a:off x="179260" y="4279183"/>
            <a:ext cx="72698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69F6D5-F87E-46A1-813F-C309ED08C1DC}"/>
              </a:ext>
            </a:extLst>
          </p:cNvPr>
          <p:cNvCxnSpPr>
            <a:cxnSpLocks/>
          </p:cNvCxnSpPr>
          <p:nvPr/>
        </p:nvCxnSpPr>
        <p:spPr>
          <a:xfrm>
            <a:off x="179259" y="3923583"/>
            <a:ext cx="726981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620ACAA-96A9-43EE-8B16-9C61E7DC0E07}"/>
              </a:ext>
            </a:extLst>
          </p:cNvPr>
          <p:cNvSpPr txBox="1"/>
          <p:nvPr/>
        </p:nvSpPr>
        <p:spPr>
          <a:xfrm rot="183018">
            <a:off x="8949047" y="4526332"/>
            <a:ext cx="1127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467738D-34E9-4DB1-9992-7CDC17A0E2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13"/>
          <a:stretch/>
        </p:blipFill>
        <p:spPr>
          <a:xfrm>
            <a:off x="8649902" y="4806661"/>
            <a:ext cx="1924126" cy="186047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  <a:alpha val="24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4496187-D6C7-44D4-B338-F89D78AAD06A}"/>
              </a:ext>
            </a:extLst>
          </p:cNvPr>
          <p:cNvSpPr/>
          <p:nvPr/>
        </p:nvSpPr>
        <p:spPr>
          <a:xfrm>
            <a:off x="9512581" y="5295250"/>
            <a:ext cx="811411" cy="124870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perspectiveContrastingRightFacing">
              <a:rot lat="0" lon="19200000" rev="0"/>
            </a:camera>
            <a:lightRig rig="threePt" dir="t"/>
          </a:scene3d>
          <a:sp3d contourW="12700">
            <a:bevelT w="0" h="0"/>
            <a:contourClr>
              <a:schemeClr val="accent5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500" baseline="300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IN" sz="35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A0ED5A60-B7A1-4B31-AC90-C9E94EA557A5}"/>
              </a:ext>
            </a:extLst>
          </p:cNvPr>
          <p:cNvCxnSpPr>
            <a:cxnSpLocks/>
            <a:stCxn id="11" idx="2"/>
            <a:endCxn id="54" idx="1"/>
          </p:cNvCxnSpPr>
          <p:nvPr/>
        </p:nvCxnSpPr>
        <p:spPr>
          <a:xfrm rot="16200000" flipH="1">
            <a:off x="7398855" y="3805875"/>
            <a:ext cx="551917" cy="367553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E9C91F25-9146-462D-B9EA-B8533D265108}"/>
              </a:ext>
            </a:extLst>
          </p:cNvPr>
          <p:cNvCxnSpPr>
            <a:cxnSpLocks/>
            <a:stCxn id="54" idx="0"/>
            <a:endCxn id="34" idx="1"/>
          </p:cNvCxnSpPr>
          <p:nvPr/>
        </p:nvCxnSpPr>
        <p:spPr>
          <a:xfrm rot="16200000" flipH="1">
            <a:off x="10350666" y="4862870"/>
            <a:ext cx="653661" cy="1518420"/>
          </a:xfrm>
          <a:prstGeom prst="curvedConnector4">
            <a:avLst>
              <a:gd name="adj1" fmla="val -34972"/>
              <a:gd name="adj2" fmla="val 63359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6BC333A-EC0B-4433-8364-03D8675822E3}"/>
              </a:ext>
            </a:extLst>
          </p:cNvPr>
          <p:cNvSpPr txBox="1"/>
          <p:nvPr/>
        </p:nvSpPr>
        <p:spPr>
          <a:xfrm>
            <a:off x="10572054" y="4922907"/>
            <a:ext cx="1665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Fixed Size output</a:t>
            </a:r>
            <a:endParaRPr lang="en-IN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CC40FC-903B-4737-87B6-EDD1BDA72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50" grpId="0"/>
      <p:bldP spid="54" grpId="0" animBg="1"/>
      <p:bldP spid="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097A40-6B1C-4BA2-BD76-22BE464E93FA}"/>
              </a:ext>
            </a:extLst>
          </p:cNvPr>
          <p:cNvSpPr/>
          <p:nvPr/>
        </p:nvSpPr>
        <p:spPr>
          <a:xfrm rot="5400000">
            <a:off x="5969322" y="3197483"/>
            <a:ext cx="2857504" cy="3891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C8439-F343-4B48-AB89-B60958BCC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96814" y="25364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DC703A-BE5F-4133-9F0B-D19E1FE28015}"/>
              </a:ext>
            </a:extLst>
          </p:cNvPr>
          <p:cNvSpPr/>
          <p:nvPr/>
        </p:nvSpPr>
        <p:spPr>
          <a:xfrm>
            <a:off x="2251546" y="9825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9053C1-FFA5-482B-9A9C-B8EA90427078}"/>
              </a:ext>
            </a:extLst>
          </p:cNvPr>
          <p:cNvSpPr/>
          <p:nvPr/>
        </p:nvSpPr>
        <p:spPr>
          <a:xfrm rot="16200000">
            <a:off x="3938990" y="11250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A11D744-35A0-4936-98BA-B32D1AB47D42}"/>
              </a:ext>
            </a:extLst>
          </p:cNvPr>
          <p:cNvSpPr/>
          <p:nvPr/>
        </p:nvSpPr>
        <p:spPr>
          <a:xfrm rot="5400000">
            <a:off x="3802413" y="2996469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0D6CC-D45E-4EA7-81D3-5A93F5485FDF}"/>
              </a:ext>
            </a:extLst>
          </p:cNvPr>
          <p:cNvSpPr txBox="1"/>
          <p:nvPr/>
        </p:nvSpPr>
        <p:spPr>
          <a:xfrm>
            <a:off x="5756617" y="4156935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1C64D3-BC16-464E-9020-FF2ABF3A1CCB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670161" y="3376267"/>
            <a:ext cx="533325" cy="158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109BF6-06EE-48D4-83D6-6BBC668A77B2}"/>
              </a:ext>
            </a:extLst>
          </p:cNvPr>
          <p:cNvSpPr/>
          <p:nvPr/>
        </p:nvSpPr>
        <p:spPr>
          <a:xfrm>
            <a:off x="3781720" y="2300955"/>
            <a:ext cx="3032398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B36B1-CBBD-4CDC-9E32-94874ECE93E1}"/>
              </a:ext>
            </a:extLst>
          </p:cNvPr>
          <p:cNvSpPr txBox="1"/>
          <p:nvPr/>
        </p:nvSpPr>
        <p:spPr>
          <a:xfrm rot="5400000">
            <a:off x="3943579" y="3262489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C4E79-D666-413C-956F-A45813290517}"/>
              </a:ext>
            </a:extLst>
          </p:cNvPr>
          <p:cNvSpPr txBox="1"/>
          <p:nvPr/>
        </p:nvSpPr>
        <p:spPr>
          <a:xfrm>
            <a:off x="9193223" y="2835191"/>
            <a:ext cx="126313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Using 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Linear SVM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per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class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81A02-A3A8-4B64-BDC9-A0655E5AF347}"/>
              </a:ext>
            </a:extLst>
          </p:cNvPr>
          <p:cNvSpPr/>
          <p:nvPr/>
        </p:nvSpPr>
        <p:spPr>
          <a:xfrm>
            <a:off x="8481667" y="2738892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C0A83-2A36-4569-A7E8-E2969900C655}"/>
              </a:ext>
            </a:extLst>
          </p:cNvPr>
          <p:cNvSpPr/>
          <p:nvPr/>
        </p:nvSpPr>
        <p:spPr>
          <a:xfrm>
            <a:off x="8772588" y="2883837"/>
            <a:ext cx="151330" cy="970864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AFF0D0-1B5F-440B-8EB7-8E6761FF6D0F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7592663" y="3366063"/>
            <a:ext cx="889004" cy="2600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3230F2-A498-491A-A003-D34857FFEA17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923918" y="3369269"/>
            <a:ext cx="269305" cy="45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FA9D84-5321-4358-8214-CC996CDB95C0}"/>
              </a:ext>
            </a:extLst>
          </p:cNvPr>
          <p:cNvSpPr txBox="1"/>
          <p:nvPr/>
        </p:nvSpPr>
        <p:spPr>
          <a:xfrm>
            <a:off x="3790169" y="4557045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636837-7034-4FE9-8693-DA6AF975A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337536" y="2861721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C52DAA-1B5C-47A5-AC2E-81BF4F624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428458" y="2951979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B275FB-21D1-4D1F-B870-E52A4F62F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233" y="3042237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BECA73-72B8-4FD8-8046-0CD55EE9A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719012" y="3266670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3FC0F8-BCA5-4133-98A0-0E729ADCD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826931" y="3363975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D8BD14-511B-4093-9569-184E2BF887D0}"/>
              </a:ext>
            </a:extLst>
          </p:cNvPr>
          <p:cNvCxnSpPr>
            <a:cxnSpLocks/>
          </p:cNvCxnSpPr>
          <p:nvPr/>
        </p:nvCxnSpPr>
        <p:spPr>
          <a:xfrm>
            <a:off x="5644192" y="3916019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DC2304-D945-49F9-9C00-0EF06AC8BF3C}"/>
              </a:ext>
            </a:extLst>
          </p:cNvPr>
          <p:cNvCxnSpPr>
            <a:cxnSpLocks/>
          </p:cNvCxnSpPr>
          <p:nvPr/>
        </p:nvCxnSpPr>
        <p:spPr>
          <a:xfrm>
            <a:off x="5097571" y="3363975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493A49-292D-4F73-A29E-5CD944768B35}"/>
              </a:ext>
            </a:extLst>
          </p:cNvPr>
          <p:cNvSpPr txBox="1"/>
          <p:nvPr/>
        </p:nvSpPr>
        <p:spPr>
          <a:xfrm>
            <a:off x="9193223" y="1181382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F69A94-707D-4E06-81B9-12513F37A840}"/>
              </a:ext>
            </a:extLst>
          </p:cNvPr>
          <p:cNvSpPr/>
          <p:nvPr/>
        </p:nvSpPr>
        <p:spPr>
          <a:xfrm>
            <a:off x="8464969" y="1077432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891121-5878-4406-9012-340659C195C5}"/>
              </a:ext>
            </a:extLst>
          </p:cNvPr>
          <p:cNvSpPr/>
          <p:nvPr/>
        </p:nvSpPr>
        <p:spPr>
          <a:xfrm>
            <a:off x="8755890" y="1222377"/>
            <a:ext cx="151330" cy="970864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006632-829F-4F39-AD2D-CAA86FF5A34A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 flipV="1">
            <a:off x="8907220" y="1704602"/>
            <a:ext cx="286003" cy="320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12B5450-6CBD-4273-A23E-DC0ECAA537B1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7403500" y="2304594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4D4555-833C-4105-A486-C2192BB4D69D}"/>
              </a:ext>
            </a:extLst>
          </p:cNvPr>
          <p:cNvSpPr txBox="1"/>
          <p:nvPr/>
        </p:nvSpPr>
        <p:spPr>
          <a:xfrm>
            <a:off x="9206446" y="4686047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F627FD-9D7C-41F5-BDD5-CC89B27C979B}"/>
              </a:ext>
            </a:extLst>
          </p:cNvPr>
          <p:cNvSpPr/>
          <p:nvPr/>
        </p:nvSpPr>
        <p:spPr>
          <a:xfrm>
            <a:off x="8481667" y="4354001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5754C3-8256-4CD7-A6D3-DAA632F89BF3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8632997" y="4978435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17F944E-DFB0-4204-90BE-17D8368126C8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7448029" y="3947533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3B3509C5-09CC-45D3-91B2-D1BC1B163C4F}"/>
              </a:ext>
            </a:extLst>
          </p:cNvPr>
          <p:cNvSpPr/>
          <p:nvPr/>
        </p:nvSpPr>
        <p:spPr>
          <a:xfrm>
            <a:off x="10606811" y="3350492"/>
            <a:ext cx="628936" cy="1638417"/>
          </a:xfrm>
          <a:prstGeom prst="rightBrac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08E29C-C25E-4D83-878B-F2A3E2BC4B96}"/>
              </a:ext>
            </a:extLst>
          </p:cNvPr>
          <p:cNvSpPr txBox="1"/>
          <p:nvPr/>
        </p:nvSpPr>
        <p:spPr>
          <a:xfrm>
            <a:off x="11202214" y="3753380"/>
            <a:ext cx="91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Training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+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Testing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2F54B7-7E8F-4A22-B486-BE38D02C9BEA}"/>
              </a:ext>
            </a:extLst>
          </p:cNvPr>
          <p:cNvSpPr txBox="1"/>
          <p:nvPr/>
        </p:nvSpPr>
        <p:spPr>
          <a:xfrm rot="5400000">
            <a:off x="4371149" y="3309794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905DE0-F08B-4857-8E96-E7296E5D2A4D}"/>
              </a:ext>
            </a:extLst>
          </p:cNvPr>
          <p:cNvSpPr txBox="1"/>
          <p:nvPr/>
        </p:nvSpPr>
        <p:spPr>
          <a:xfrm>
            <a:off x="9193223" y="861092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1</a:t>
            </a:r>
            <a:endParaRPr lang="en-IN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51AD8F-CA2C-46D5-A881-90C5CB82FF82}"/>
              </a:ext>
            </a:extLst>
          </p:cNvPr>
          <p:cNvSpPr txBox="1"/>
          <p:nvPr/>
        </p:nvSpPr>
        <p:spPr>
          <a:xfrm>
            <a:off x="9193223" y="2520210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2</a:t>
            </a:r>
            <a:endParaRPr lang="en-IN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5FEDD6-15E3-433B-AF20-4CB886C6A35C}"/>
              </a:ext>
            </a:extLst>
          </p:cNvPr>
          <p:cNvSpPr txBox="1"/>
          <p:nvPr/>
        </p:nvSpPr>
        <p:spPr>
          <a:xfrm>
            <a:off x="9193223" y="4370576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5D72CD-328B-4B7F-B1B8-38251BBC1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775752E-C70C-4D3E-A754-B7788166CF3E}"/>
              </a:ext>
            </a:extLst>
          </p:cNvPr>
          <p:cNvCxnSpPr>
            <a:cxnSpLocks/>
          </p:cNvCxnSpPr>
          <p:nvPr/>
        </p:nvCxnSpPr>
        <p:spPr>
          <a:xfrm flipV="1">
            <a:off x="1975974" y="3354915"/>
            <a:ext cx="1681073" cy="27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5BBCB1D-DCE4-4981-801F-0FDA7C9A540F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1001936" y="12868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121E1F2-2058-485F-BC73-C74A0E45E33E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4417581" y="1293063"/>
            <a:ext cx="1318391" cy="15686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86473-48A6-4108-95B3-34092A48AF4E}"/>
              </a:ext>
            </a:extLst>
          </p:cNvPr>
          <p:cNvSpPr/>
          <p:nvPr/>
        </p:nvSpPr>
        <p:spPr>
          <a:xfrm>
            <a:off x="5951681" y="3406794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C7A00-EFB6-4887-8D53-B2E069131F1A}"/>
              </a:ext>
            </a:extLst>
          </p:cNvPr>
          <p:cNvSpPr/>
          <p:nvPr/>
        </p:nvSpPr>
        <p:spPr>
          <a:xfrm>
            <a:off x="6246440" y="3847442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A46D6A-596C-4D51-ABAA-9041F0A4C36F}"/>
              </a:ext>
            </a:extLst>
          </p:cNvPr>
          <p:cNvSpPr txBox="1"/>
          <p:nvPr/>
        </p:nvSpPr>
        <p:spPr>
          <a:xfrm>
            <a:off x="3657047" y="5664720"/>
            <a:ext cx="70851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How to Project or translate ROI proposals onto feature maps 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Subsampling and Resize the image by maintain aspect ration (ROI pooing)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Alternative of Warping 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Spatial pyramid pooling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F6D7209-4E1C-4ECC-8D80-70D29770B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028" y="4656551"/>
            <a:ext cx="1205289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542601-17DA-4915-A479-4D64CEE65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8919" y="4865316"/>
            <a:ext cx="591356" cy="5913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92C427-5597-49F8-A217-1D6894ED5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824" y="5663710"/>
            <a:ext cx="1198493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56D1470-552E-4272-ADF9-70F96A7FA9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092" y="5873031"/>
            <a:ext cx="591356" cy="5908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CC4CA54-6E6B-4B89-8328-EB5E7C455A50}"/>
              </a:ext>
            </a:extLst>
          </p:cNvPr>
          <p:cNvSpPr/>
          <p:nvPr/>
        </p:nvSpPr>
        <p:spPr>
          <a:xfrm>
            <a:off x="1037332" y="4516157"/>
            <a:ext cx="2388045" cy="201531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C8FDBB-0EEB-40BC-9AC1-2F7139A735E5}"/>
              </a:ext>
            </a:extLst>
          </p:cNvPr>
          <p:cNvSpPr txBox="1"/>
          <p:nvPr/>
        </p:nvSpPr>
        <p:spPr>
          <a:xfrm>
            <a:off x="2708164" y="5570211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Warp</a:t>
            </a:r>
            <a:endParaRPr lang="en-IN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8064E5-0916-4DAD-A575-0A099E5AF350}"/>
              </a:ext>
            </a:extLst>
          </p:cNvPr>
          <p:cNvSpPr txBox="1"/>
          <p:nvPr/>
        </p:nvSpPr>
        <p:spPr>
          <a:xfrm>
            <a:off x="2669991" y="4608952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Crop</a:t>
            </a:r>
            <a:endParaRPr lang="en-IN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B412FA-96B1-487A-A536-C09F875C7CC2}"/>
              </a:ext>
            </a:extLst>
          </p:cNvPr>
          <p:cNvSpPr txBox="1"/>
          <p:nvPr/>
        </p:nvSpPr>
        <p:spPr>
          <a:xfrm>
            <a:off x="6145235" y="2424500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2EFFC3-D3B4-4796-83F3-954539ED4E91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6078278" y="2680559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35AECA4-76C1-4FA6-824E-2EB63A72245B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EB11F7-989C-477C-A477-8DE274229653}"/>
              </a:ext>
            </a:extLst>
          </p:cNvPr>
          <p:cNvSpPr txBox="1"/>
          <p:nvPr/>
        </p:nvSpPr>
        <p:spPr>
          <a:xfrm>
            <a:off x="4696838" y="4549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AA5F559-0EC1-4583-8DE6-CC6AA3D51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5" t="24133" r="7374" b="-1"/>
          <a:stretch/>
        </p:blipFill>
        <p:spPr>
          <a:xfrm>
            <a:off x="6968368" y="770941"/>
            <a:ext cx="693950" cy="8033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D3AA988-10EB-4FB9-B88B-B6B1D8186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7335" r="54814" b="33566"/>
          <a:stretch/>
        </p:blipFill>
        <p:spPr>
          <a:xfrm>
            <a:off x="5979067" y="887395"/>
            <a:ext cx="693950" cy="59469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B9B5CE2-E761-4B1A-B809-43597174F240}"/>
              </a:ext>
            </a:extLst>
          </p:cNvPr>
          <p:cNvSpPr/>
          <p:nvPr/>
        </p:nvSpPr>
        <p:spPr>
          <a:xfrm>
            <a:off x="5866937" y="680144"/>
            <a:ext cx="1867232" cy="101660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83CC1D-C589-4B57-8280-A2E6BB5986CF}"/>
              </a:ext>
            </a:extLst>
          </p:cNvPr>
          <p:cNvCxnSpPr>
            <a:cxnSpLocks/>
          </p:cNvCxnSpPr>
          <p:nvPr/>
        </p:nvCxnSpPr>
        <p:spPr>
          <a:xfrm>
            <a:off x="6738681" y="1213485"/>
            <a:ext cx="21814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4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07D240-4DAB-48A0-AE0E-292F676E3F19}"/>
              </a:ext>
            </a:extLst>
          </p:cNvPr>
          <p:cNvSpPr/>
          <p:nvPr/>
        </p:nvSpPr>
        <p:spPr>
          <a:xfrm rot="5400000">
            <a:off x="5969322" y="3197483"/>
            <a:ext cx="2857504" cy="3891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0B5B4-2F7B-42EE-B3E6-02CCF8345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96814" y="25364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101A5-17B9-4E52-A93F-49BB9348F94D}"/>
              </a:ext>
            </a:extLst>
          </p:cNvPr>
          <p:cNvSpPr/>
          <p:nvPr/>
        </p:nvSpPr>
        <p:spPr>
          <a:xfrm>
            <a:off x="2251546" y="9825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2634A-76A3-4172-8A5A-166450392316}"/>
              </a:ext>
            </a:extLst>
          </p:cNvPr>
          <p:cNvSpPr/>
          <p:nvPr/>
        </p:nvSpPr>
        <p:spPr>
          <a:xfrm rot="16200000">
            <a:off x="3938990" y="11250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70A1F9FE-7168-40DF-A48F-D8F63792C6F1}"/>
              </a:ext>
            </a:extLst>
          </p:cNvPr>
          <p:cNvSpPr/>
          <p:nvPr/>
        </p:nvSpPr>
        <p:spPr>
          <a:xfrm rot="5400000">
            <a:off x="3802413" y="2996469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D8EDD-21D3-40BD-8091-C163FBC10562}"/>
              </a:ext>
            </a:extLst>
          </p:cNvPr>
          <p:cNvSpPr txBox="1"/>
          <p:nvPr/>
        </p:nvSpPr>
        <p:spPr>
          <a:xfrm>
            <a:off x="5756617" y="4156935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EFD997-63C6-4A8E-9A6B-A82A07D43E71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670161" y="3376267"/>
            <a:ext cx="533325" cy="158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68EDD8E-61C4-4C30-95A5-917AC8A2418C}"/>
              </a:ext>
            </a:extLst>
          </p:cNvPr>
          <p:cNvSpPr/>
          <p:nvPr/>
        </p:nvSpPr>
        <p:spPr>
          <a:xfrm>
            <a:off x="3781720" y="2300955"/>
            <a:ext cx="3032398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80D1-51FF-4887-8676-9492D774A6F4}"/>
              </a:ext>
            </a:extLst>
          </p:cNvPr>
          <p:cNvSpPr txBox="1"/>
          <p:nvPr/>
        </p:nvSpPr>
        <p:spPr>
          <a:xfrm rot="5400000">
            <a:off x="3943579" y="3262489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F0100-BA2D-4D9D-8C23-8B0425E6C357}"/>
              </a:ext>
            </a:extLst>
          </p:cNvPr>
          <p:cNvSpPr txBox="1"/>
          <p:nvPr/>
        </p:nvSpPr>
        <p:spPr>
          <a:xfrm>
            <a:off x="3790169" y="4557045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32CFC6-9144-43E9-8FF9-BA59A1499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337536" y="2861721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EA3A3-BDEC-4447-A157-5566E43F8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428458" y="2951979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6CA1EB-2581-4386-8454-C3DB6653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233" y="3042237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D4C32C-4D3A-47C0-AD1F-8EC400A7E1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719012" y="3266670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C8335B-5DFB-4212-9DEC-328B86FB9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826931" y="3363975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C81B0-C9E5-400D-B7D5-6F65C4950EA8}"/>
              </a:ext>
            </a:extLst>
          </p:cNvPr>
          <p:cNvCxnSpPr>
            <a:cxnSpLocks/>
          </p:cNvCxnSpPr>
          <p:nvPr/>
        </p:nvCxnSpPr>
        <p:spPr>
          <a:xfrm>
            <a:off x="5644192" y="3916019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352E0A-4CB6-486F-9611-FA4BF974FC81}"/>
              </a:ext>
            </a:extLst>
          </p:cNvPr>
          <p:cNvCxnSpPr>
            <a:cxnSpLocks/>
          </p:cNvCxnSpPr>
          <p:nvPr/>
        </p:nvCxnSpPr>
        <p:spPr>
          <a:xfrm>
            <a:off x="5097571" y="3363975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A54136-3837-41FE-A0E7-D3271613B387}"/>
              </a:ext>
            </a:extLst>
          </p:cNvPr>
          <p:cNvSpPr txBox="1"/>
          <p:nvPr/>
        </p:nvSpPr>
        <p:spPr>
          <a:xfrm>
            <a:off x="9206446" y="4686047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32EBEC-B112-43F7-9DD8-688D5371EB46}"/>
              </a:ext>
            </a:extLst>
          </p:cNvPr>
          <p:cNvSpPr/>
          <p:nvPr/>
        </p:nvSpPr>
        <p:spPr>
          <a:xfrm>
            <a:off x="8481667" y="4354001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563787-2AA2-4F34-A16F-72D91108E59C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8632997" y="4978435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45B5174-8557-47BC-8294-A1B235AE22C4}"/>
              </a:ext>
            </a:extLst>
          </p:cNvPr>
          <p:cNvCxnSpPr>
            <a:cxnSpLocks/>
            <a:stCxn id="2" idx="0"/>
            <a:endCxn id="30" idx="1"/>
          </p:cNvCxnSpPr>
          <p:nvPr/>
        </p:nvCxnSpPr>
        <p:spPr>
          <a:xfrm>
            <a:off x="7592663" y="3392072"/>
            <a:ext cx="889004" cy="1589100"/>
          </a:xfrm>
          <a:prstGeom prst="bentConnector5">
            <a:avLst>
              <a:gd name="adj1" fmla="val 25714"/>
              <a:gd name="adj2" fmla="val 37987"/>
              <a:gd name="adj3" fmla="val 25714"/>
            </a:avLst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9F9945-3540-4815-9718-0F1C3D38C592}"/>
              </a:ext>
            </a:extLst>
          </p:cNvPr>
          <p:cNvSpPr txBox="1"/>
          <p:nvPr/>
        </p:nvSpPr>
        <p:spPr>
          <a:xfrm rot="5400000">
            <a:off x="4371149" y="3309794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B3CF09-77A2-4F73-AE77-40A9CCA8F234}"/>
              </a:ext>
            </a:extLst>
          </p:cNvPr>
          <p:cNvSpPr txBox="1"/>
          <p:nvPr/>
        </p:nvSpPr>
        <p:spPr>
          <a:xfrm>
            <a:off x="9193223" y="4370576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3B340E-3193-466A-8E66-90534FC9D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F329D21-0B0E-4B34-B84B-57426FEE276F}"/>
              </a:ext>
            </a:extLst>
          </p:cNvPr>
          <p:cNvCxnSpPr>
            <a:cxnSpLocks/>
          </p:cNvCxnSpPr>
          <p:nvPr/>
        </p:nvCxnSpPr>
        <p:spPr>
          <a:xfrm flipV="1">
            <a:off x="1975974" y="3354915"/>
            <a:ext cx="1681073" cy="27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927F03D-888B-427C-ADB8-9F2C8549BEA2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1001936" y="12868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0F9C3BE-C050-42AF-94EB-759446256577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4417581" y="1293063"/>
            <a:ext cx="1318391" cy="15686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66AE3C6-DCBB-46D6-B78D-8285206C4DE2}"/>
              </a:ext>
            </a:extLst>
          </p:cNvPr>
          <p:cNvSpPr/>
          <p:nvPr/>
        </p:nvSpPr>
        <p:spPr>
          <a:xfrm>
            <a:off x="5951681" y="3406794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CDD81-744F-45BF-927C-F5FD6ECA5C33}"/>
              </a:ext>
            </a:extLst>
          </p:cNvPr>
          <p:cNvSpPr/>
          <p:nvPr/>
        </p:nvSpPr>
        <p:spPr>
          <a:xfrm>
            <a:off x="6246440" y="3847442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76B71A-12D2-4915-A4AE-17C722DD5552}"/>
              </a:ext>
            </a:extLst>
          </p:cNvPr>
          <p:cNvSpPr txBox="1"/>
          <p:nvPr/>
        </p:nvSpPr>
        <p:spPr>
          <a:xfrm>
            <a:off x="6145235" y="2424500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FE23EC-3308-4B2C-963F-3C9C510DCA44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6078278" y="2680559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C220E31-61EA-4BDC-B35D-51925865D805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08CDB0-D7D3-46D6-BC63-B52D88406EC9}"/>
              </a:ext>
            </a:extLst>
          </p:cNvPr>
          <p:cNvSpPr txBox="1"/>
          <p:nvPr/>
        </p:nvSpPr>
        <p:spPr>
          <a:xfrm>
            <a:off x="4696838" y="4549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2B888DB-7E50-4F8A-AEE6-D45C3255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5" t="24133" r="7374" b="-1"/>
          <a:stretch/>
        </p:blipFill>
        <p:spPr>
          <a:xfrm>
            <a:off x="9724924" y="2232782"/>
            <a:ext cx="893130" cy="103388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A659DA4-4492-4E7D-818C-A01C5D471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7335" r="54814" b="33566"/>
          <a:stretch/>
        </p:blipFill>
        <p:spPr>
          <a:xfrm>
            <a:off x="9738918" y="731329"/>
            <a:ext cx="899436" cy="77078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BF81799-DF5B-4C33-9D24-44F0C0E918C8}"/>
              </a:ext>
            </a:extLst>
          </p:cNvPr>
          <p:cNvSpPr/>
          <p:nvPr/>
        </p:nvSpPr>
        <p:spPr>
          <a:xfrm>
            <a:off x="9193223" y="511684"/>
            <a:ext cx="1936050" cy="3075025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5F62BFF-1B6A-44DF-AA37-5A6D63673601}"/>
              </a:ext>
            </a:extLst>
          </p:cNvPr>
          <p:cNvCxnSpPr>
            <a:cxnSpLocks/>
          </p:cNvCxnSpPr>
          <p:nvPr/>
        </p:nvCxnSpPr>
        <p:spPr>
          <a:xfrm>
            <a:off x="10188636" y="1681661"/>
            <a:ext cx="0" cy="381985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0FD04A9-2303-45FC-A5F7-0E5404A625CF}"/>
              </a:ext>
            </a:extLst>
          </p:cNvPr>
          <p:cNvSpPr txBox="1"/>
          <p:nvPr/>
        </p:nvSpPr>
        <p:spPr>
          <a:xfrm>
            <a:off x="1791826" y="5891913"/>
            <a:ext cx="8773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We already have Bbox crops available so we don’t need to train the Bbox reg to predict Bounding Box rather just need to finetune the Bounding Box by small delta.</a:t>
            </a:r>
            <a:endParaRPr lang="en-IN" sz="16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757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65E7D9-4736-42D4-AC1D-10E76C9C4400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0BB49-1365-4AAC-9E1E-DF07938BAF1B}"/>
              </a:ext>
            </a:extLst>
          </p:cNvPr>
          <p:cNvSpPr txBox="1"/>
          <p:nvPr/>
        </p:nvSpPr>
        <p:spPr>
          <a:xfrm>
            <a:off x="4851235" y="565078"/>
            <a:ext cx="2820067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Bbox Regression Finetuning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86E93-E7D5-4450-8B70-AA99BD4A1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97" y="1221989"/>
            <a:ext cx="3384605" cy="507093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B75A6-C965-4B97-9330-39D350068894}"/>
              </a:ext>
            </a:extLst>
          </p:cNvPr>
          <p:cNvSpPr/>
          <p:nvPr/>
        </p:nvSpPr>
        <p:spPr>
          <a:xfrm>
            <a:off x="6493267" y="2753571"/>
            <a:ext cx="1085638" cy="266090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aseline="30000" dirty="0">
                <a:solidFill>
                  <a:srgbClr val="7030A0"/>
                </a:solidFill>
              </a:rPr>
              <a:t>.</a:t>
            </a:r>
            <a:endParaRPr lang="en-IN" sz="6000" baseline="30000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DF347-3179-4103-BF34-5C56BD87AAB2}"/>
              </a:ext>
            </a:extLst>
          </p:cNvPr>
          <p:cNvSpPr/>
          <p:nvPr/>
        </p:nvSpPr>
        <p:spPr>
          <a:xfrm>
            <a:off x="6283870" y="2546358"/>
            <a:ext cx="1193880" cy="2660909"/>
          </a:xfrm>
          <a:prstGeom prst="rect">
            <a:avLst/>
          </a:prstGeom>
          <a:noFill/>
          <a:ln w="254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FF00"/>
                </a:solidFill>
              </a:rPr>
              <a:t>.</a:t>
            </a:r>
            <a:endParaRPr lang="en-IN" sz="35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D503D-A474-4B00-A0D8-889EFD32EB1A}"/>
              </a:ext>
            </a:extLst>
          </p:cNvPr>
          <p:cNvSpPr txBox="1"/>
          <p:nvPr/>
        </p:nvSpPr>
        <p:spPr>
          <a:xfrm>
            <a:off x="6493267" y="4693501"/>
            <a:ext cx="539993" cy="246221"/>
          </a:xfrm>
          <a:prstGeom prst="rect">
            <a:avLst/>
          </a:prstGeom>
          <a:solidFill>
            <a:srgbClr val="7030A0">
              <a:alpha val="46000"/>
            </a:srgb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Person</a:t>
            </a:r>
            <a:endParaRPr lang="en-IN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A8BFC-4796-4C6D-8061-C17C5226743F}"/>
              </a:ext>
            </a:extLst>
          </p:cNvPr>
          <p:cNvSpPr txBox="1"/>
          <p:nvPr/>
        </p:nvSpPr>
        <p:spPr>
          <a:xfrm>
            <a:off x="6744707" y="2258779"/>
            <a:ext cx="733043" cy="246221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SS Crop</a:t>
            </a:r>
            <a:endParaRPr lang="en-IN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DC59A4-E73A-4521-8658-52AED55DD488}"/>
              </a:ext>
            </a:extLst>
          </p:cNvPr>
          <p:cNvSpPr/>
          <p:nvPr/>
        </p:nvSpPr>
        <p:spPr>
          <a:xfrm>
            <a:off x="6645667" y="2905971"/>
            <a:ext cx="1085638" cy="2660909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aseline="300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IN" sz="60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BA135-AF9A-4A8A-A0DB-01B5DF8F8E8B}"/>
              </a:ext>
            </a:extLst>
          </p:cNvPr>
          <p:cNvSpPr txBox="1"/>
          <p:nvPr/>
        </p:nvSpPr>
        <p:spPr>
          <a:xfrm>
            <a:off x="6744707" y="5596169"/>
            <a:ext cx="977615" cy="246221"/>
          </a:xfrm>
          <a:prstGeom prst="rect">
            <a:avLst/>
          </a:prstGeom>
          <a:solidFill>
            <a:schemeClr val="accent5">
              <a:lumMod val="75000"/>
              <a:alpha val="46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Predicted Bbox</a:t>
            </a:r>
            <a:endParaRPr lang="en-IN" sz="1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AC2D87-0862-49AD-A514-06F64E8645E6}"/>
              </a:ext>
            </a:extLst>
          </p:cNvPr>
          <p:cNvCxnSpPr>
            <a:cxnSpLocks/>
          </p:cNvCxnSpPr>
          <p:nvPr/>
        </p:nvCxnSpPr>
        <p:spPr>
          <a:xfrm>
            <a:off x="865965" y="2027823"/>
            <a:ext cx="393700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37BF99-C64F-4851-82DB-1A0C72D49B7A}"/>
              </a:ext>
            </a:extLst>
          </p:cNvPr>
          <p:cNvCxnSpPr>
            <a:cxnSpLocks/>
          </p:cNvCxnSpPr>
          <p:nvPr/>
        </p:nvCxnSpPr>
        <p:spPr>
          <a:xfrm>
            <a:off x="865965" y="2345323"/>
            <a:ext cx="330200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513044-0573-4779-9295-5EA35D8D8002}"/>
              </a:ext>
            </a:extLst>
          </p:cNvPr>
          <p:cNvSpPr txBox="1"/>
          <p:nvPr/>
        </p:nvSpPr>
        <p:spPr>
          <a:xfrm>
            <a:off x="1259665" y="1858546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Ground Truth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4895F-938E-46C9-A654-CDA0F442508C}"/>
              </a:ext>
            </a:extLst>
          </p:cNvPr>
          <p:cNvSpPr txBox="1"/>
          <p:nvPr/>
        </p:nvSpPr>
        <p:spPr>
          <a:xfrm>
            <a:off x="1259664" y="2176046"/>
            <a:ext cx="15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Region Proposal</a:t>
            </a:r>
            <a:endParaRPr lang="en-IN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2217A2-1BA5-467E-AA33-F790FC3A8D93}"/>
              </a:ext>
            </a:extLst>
          </p:cNvPr>
          <p:cNvCxnSpPr>
            <a:cxnSpLocks/>
          </p:cNvCxnSpPr>
          <p:nvPr/>
        </p:nvCxnSpPr>
        <p:spPr>
          <a:xfrm>
            <a:off x="885015" y="2688223"/>
            <a:ext cx="31115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39B53A-803D-4767-A017-D00D9CD54AD1}"/>
              </a:ext>
            </a:extLst>
          </p:cNvPr>
          <p:cNvSpPr txBox="1"/>
          <p:nvPr/>
        </p:nvSpPr>
        <p:spPr>
          <a:xfrm>
            <a:off x="1259663" y="2493547"/>
            <a:ext cx="1596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Predicted Bbox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DFC-447C-46A0-AD83-6485A059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1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6DA72-EF5A-44C9-A2C6-5BBEEDE42AE1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57019-AE80-4E5E-A8EF-BCAB2223351F}"/>
              </a:ext>
            </a:extLst>
          </p:cNvPr>
          <p:cNvSpPr txBox="1"/>
          <p:nvPr/>
        </p:nvSpPr>
        <p:spPr>
          <a:xfrm>
            <a:off x="4851235" y="565078"/>
            <a:ext cx="2489528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Bbox Regression Training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AA1434-D05D-4A00-BA76-CF08DA323DCD}"/>
              </a:ext>
            </a:extLst>
          </p:cNvPr>
          <p:cNvSpPr/>
          <p:nvPr/>
        </p:nvSpPr>
        <p:spPr>
          <a:xfrm>
            <a:off x="5602763" y="1607346"/>
            <a:ext cx="2277944" cy="400478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aseline="30000" dirty="0">
                <a:solidFill>
                  <a:srgbClr val="7030A0"/>
                </a:solidFill>
              </a:rPr>
              <a:t>.</a:t>
            </a:r>
            <a:endParaRPr lang="en-IN" sz="6000" baseline="30000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DC261-B40B-4DAB-9A44-C14B96264730}"/>
              </a:ext>
            </a:extLst>
          </p:cNvPr>
          <p:cNvSpPr/>
          <p:nvPr/>
        </p:nvSpPr>
        <p:spPr>
          <a:xfrm>
            <a:off x="4704835" y="1352212"/>
            <a:ext cx="2505063" cy="4004780"/>
          </a:xfrm>
          <a:prstGeom prst="rect">
            <a:avLst/>
          </a:prstGeom>
          <a:noFill/>
          <a:ln w="254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FF00"/>
                </a:solidFill>
              </a:rPr>
              <a:t>.</a:t>
            </a:r>
            <a:endParaRPr lang="en-IN" sz="3500" dirty="0">
              <a:solidFill>
                <a:srgbClr val="FFFF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C3328-502F-4080-860A-299AD4D0554C}"/>
              </a:ext>
            </a:extLst>
          </p:cNvPr>
          <p:cNvCxnSpPr>
            <a:cxnSpLocks/>
          </p:cNvCxnSpPr>
          <p:nvPr/>
        </p:nvCxnSpPr>
        <p:spPr>
          <a:xfrm>
            <a:off x="865965" y="2027823"/>
            <a:ext cx="393700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97BB61-EA7E-4F79-85D1-30BD44D84434}"/>
              </a:ext>
            </a:extLst>
          </p:cNvPr>
          <p:cNvCxnSpPr>
            <a:cxnSpLocks/>
          </p:cNvCxnSpPr>
          <p:nvPr/>
        </p:nvCxnSpPr>
        <p:spPr>
          <a:xfrm>
            <a:off x="865965" y="2345323"/>
            <a:ext cx="330200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317A6A-53BC-4AEA-9DB3-9929CA9D903B}"/>
              </a:ext>
            </a:extLst>
          </p:cNvPr>
          <p:cNvSpPr txBox="1"/>
          <p:nvPr/>
        </p:nvSpPr>
        <p:spPr>
          <a:xfrm>
            <a:off x="1259665" y="1858546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Ground Truth</a:t>
            </a: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70310-ACE3-47BB-86D3-5CE4D16B017E}"/>
              </a:ext>
            </a:extLst>
          </p:cNvPr>
          <p:cNvSpPr txBox="1"/>
          <p:nvPr/>
        </p:nvSpPr>
        <p:spPr>
          <a:xfrm>
            <a:off x="1259664" y="2176046"/>
            <a:ext cx="15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Region Proposal</a:t>
            </a:r>
            <a:endParaRPr lang="en-IN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E7421-6F62-433F-9052-EDECC88E81BB}"/>
              </a:ext>
            </a:extLst>
          </p:cNvPr>
          <p:cNvSpPr/>
          <p:nvPr/>
        </p:nvSpPr>
        <p:spPr>
          <a:xfrm>
            <a:off x="6263839" y="2345323"/>
            <a:ext cx="2153847" cy="400478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aseline="300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IN" sz="60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786D0-E192-44FB-A9A0-2A2669ED7266}"/>
              </a:ext>
            </a:extLst>
          </p:cNvPr>
          <p:cNvCxnSpPr>
            <a:cxnSpLocks/>
          </p:cNvCxnSpPr>
          <p:nvPr/>
        </p:nvCxnSpPr>
        <p:spPr>
          <a:xfrm>
            <a:off x="885015" y="2688223"/>
            <a:ext cx="31115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F1A0A8-58BB-4B26-A406-1833A3EC1F6D}"/>
              </a:ext>
            </a:extLst>
          </p:cNvPr>
          <p:cNvSpPr txBox="1"/>
          <p:nvPr/>
        </p:nvSpPr>
        <p:spPr>
          <a:xfrm>
            <a:off x="1259663" y="2493547"/>
            <a:ext cx="1596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Predicted Bbox</a:t>
            </a:r>
            <a:endParaRPr lang="en-IN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B6E54F-E0D0-4089-B105-A404DCFDB5BB}"/>
              </a:ext>
            </a:extLst>
          </p:cNvPr>
          <p:cNvCxnSpPr>
            <a:cxnSpLocks/>
          </p:cNvCxnSpPr>
          <p:nvPr/>
        </p:nvCxnSpPr>
        <p:spPr>
          <a:xfrm>
            <a:off x="4704835" y="5484559"/>
            <a:ext cx="1467365" cy="93148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617FB2-31B4-4E78-A45A-351395C165D8}"/>
              </a:ext>
            </a:extLst>
          </p:cNvPr>
          <p:cNvCxnSpPr>
            <a:cxnSpLocks/>
          </p:cNvCxnSpPr>
          <p:nvPr/>
        </p:nvCxnSpPr>
        <p:spPr>
          <a:xfrm>
            <a:off x="4718552" y="1415996"/>
            <a:ext cx="884211" cy="19135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197F2B-8C81-4BD4-95B7-3442D562C17B}"/>
              </a:ext>
            </a:extLst>
          </p:cNvPr>
          <p:cNvCxnSpPr>
            <a:cxnSpLocks/>
          </p:cNvCxnSpPr>
          <p:nvPr/>
        </p:nvCxnSpPr>
        <p:spPr>
          <a:xfrm>
            <a:off x="5626828" y="1607346"/>
            <a:ext cx="637011" cy="737977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B9A0BA-E3D3-4411-B366-F0F302ADA0D6}"/>
              </a:ext>
            </a:extLst>
          </p:cNvPr>
          <p:cNvSpPr txBox="1"/>
          <p:nvPr/>
        </p:nvSpPr>
        <p:spPr>
          <a:xfrm>
            <a:off x="4899969" y="593976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Loss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5B26BC-87A5-4417-998A-F395BDBD8018}"/>
              </a:ext>
            </a:extLst>
          </p:cNvPr>
          <p:cNvSpPr txBox="1"/>
          <p:nvPr/>
        </p:nvSpPr>
        <p:spPr>
          <a:xfrm>
            <a:off x="6195934" y="1638440"/>
            <a:ext cx="899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Predicted Offset</a:t>
            </a: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B141E3-57A3-443F-9C96-9DF2940C3A84}"/>
              </a:ext>
            </a:extLst>
          </p:cNvPr>
          <p:cNvSpPr txBox="1"/>
          <p:nvPr/>
        </p:nvSpPr>
        <p:spPr>
          <a:xfrm>
            <a:off x="4728075" y="1638440"/>
            <a:ext cx="899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Target</a:t>
            </a:r>
          </a:p>
          <a:p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Offset</a:t>
            </a: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CDFED-AC67-4532-BC7E-18CFAC48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9D225-DDE6-47B1-9016-C25C1C785BB4}"/>
              </a:ext>
            </a:extLst>
          </p:cNvPr>
          <p:cNvSpPr txBox="1"/>
          <p:nvPr/>
        </p:nvSpPr>
        <p:spPr>
          <a:xfrm>
            <a:off x="385954" y="5612210"/>
            <a:ext cx="397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This is also called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Relative Bbox Training </a:t>
            </a:r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7" grpId="0" animBg="1"/>
      <p:bldP spid="23" grpId="0"/>
      <p:bldP spid="71" grpId="0"/>
      <p:bldP spid="7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96309B6-411F-4BC7-993C-E49A0CCE9242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3F6B94-1E59-4D13-8C3B-C9F1212C411C}"/>
              </a:ext>
            </a:extLst>
          </p:cNvPr>
          <p:cNvSpPr txBox="1"/>
          <p:nvPr/>
        </p:nvSpPr>
        <p:spPr>
          <a:xfrm>
            <a:off x="4851235" y="565078"/>
            <a:ext cx="2489528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Bbox Regression Training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BB227B-E87B-4E54-AF6F-D821BFD43C3B}"/>
              </a:ext>
            </a:extLst>
          </p:cNvPr>
          <p:cNvSpPr/>
          <p:nvPr/>
        </p:nvSpPr>
        <p:spPr>
          <a:xfrm>
            <a:off x="4704835" y="1352212"/>
            <a:ext cx="2505063" cy="4004780"/>
          </a:xfrm>
          <a:prstGeom prst="rect">
            <a:avLst/>
          </a:prstGeom>
          <a:noFill/>
          <a:ln w="254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FF00"/>
                </a:solidFill>
              </a:rPr>
              <a:t>.</a:t>
            </a:r>
            <a:endParaRPr lang="en-IN" sz="3500" dirty="0">
              <a:solidFill>
                <a:srgbClr val="FFFF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429D86-8EA2-4E5A-AF94-DDBF6B29257B}"/>
              </a:ext>
            </a:extLst>
          </p:cNvPr>
          <p:cNvCxnSpPr>
            <a:cxnSpLocks/>
          </p:cNvCxnSpPr>
          <p:nvPr/>
        </p:nvCxnSpPr>
        <p:spPr>
          <a:xfrm>
            <a:off x="865965" y="2027823"/>
            <a:ext cx="393700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F28C31-C904-4C01-9434-9DA9848D5F50}"/>
              </a:ext>
            </a:extLst>
          </p:cNvPr>
          <p:cNvSpPr txBox="1"/>
          <p:nvPr/>
        </p:nvSpPr>
        <p:spPr>
          <a:xfrm>
            <a:off x="1259665" y="1858546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Ground Truth</a:t>
            </a:r>
            <a:endParaRPr lang="en-IN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4310D6-0902-46B2-8F0D-AC2F9BD961CC}"/>
              </a:ext>
            </a:extLst>
          </p:cNvPr>
          <p:cNvSpPr/>
          <p:nvPr/>
        </p:nvSpPr>
        <p:spPr>
          <a:xfrm>
            <a:off x="6263839" y="2345323"/>
            <a:ext cx="2153847" cy="400478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aseline="300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IN" sz="60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AB38BE-1E40-4993-AE4F-ED1D622A0409}"/>
              </a:ext>
            </a:extLst>
          </p:cNvPr>
          <p:cNvCxnSpPr>
            <a:cxnSpLocks/>
          </p:cNvCxnSpPr>
          <p:nvPr/>
        </p:nvCxnSpPr>
        <p:spPr>
          <a:xfrm>
            <a:off x="885015" y="2688223"/>
            <a:ext cx="31115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96CE636-93CF-4F6E-BFF1-39648F7277A1}"/>
              </a:ext>
            </a:extLst>
          </p:cNvPr>
          <p:cNvSpPr txBox="1"/>
          <p:nvPr/>
        </p:nvSpPr>
        <p:spPr>
          <a:xfrm>
            <a:off x="1259663" y="2493547"/>
            <a:ext cx="1596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Predicted Bbox</a:t>
            </a:r>
            <a:endParaRPr lang="en-IN" sz="16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7DC642-BE19-416C-82F6-5D4025C2C4FC}"/>
              </a:ext>
            </a:extLst>
          </p:cNvPr>
          <p:cNvCxnSpPr>
            <a:cxnSpLocks/>
          </p:cNvCxnSpPr>
          <p:nvPr/>
        </p:nvCxnSpPr>
        <p:spPr>
          <a:xfrm>
            <a:off x="4704835" y="5484559"/>
            <a:ext cx="1467365" cy="93148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0958E3C-F84C-450A-A6B6-39E832ACF9F8}"/>
              </a:ext>
            </a:extLst>
          </p:cNvPr>
          <p:cNvSpPr txBox="1"/>
          <p:nvPr/>
        </p:nvSpPr>
        <p:spPr>
          <a:xfrm>
            <a:off x="4899969" y="593976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Loss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47ED9EC-F8DF-4626-96AD-9B09515AA603}"/>
              </a:ext>
            </a:extLst>
          </p:cNvPr>
          <p:cNvSpPr txBox="1"/>
          <p:nvPr/>
        </p:nvSpPr>
        <p:spPr>
          <a:xfrm>
            <a:off x="1152265" y="480955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i ,    </a:t>
            </a:r>
            <a:r>
              <a:rPr lang="en-US" sz="1400" dirty="0"/>
              <a:t>y</a:t>
            </a:r>
            <a:r>
              <a:rPr lang="en-US" sz="1400" baseline="-25000" dirty="0"/>
              <a:t>i   ,  </a:t>
            </a:r>
            <a:r>
              <a:rPr lang="en-US" sz="1400" dirty="0"/>
              <a:t>h</a:t>
            </a:r>
            <a:r>
              <a:rPr lang="en-US" sz="1400" baseline="-25000" dirty="0"/>
              <a:t>i ,   </a:t>
            </a:r>
            <a:r>
              <a:rPr lang="en-US" sz="1400" dirty="0"/>
              <a:t>w</a:t>
            </a:r>
            <a:r>
              <a:rPr lang="en-US" sz="1400" baseline="-25000" dirty="0"/>
              <a:t>i </a:t>
            </a:r>
            <a:endParaRPr lang="en-IN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510C40-E2FC-4693-A3EB-5D6B83BC97B3}"/>
              </a:ext>
            </a:extLst>
          </p:cNvPr>
          <p:cNvSpPr txBox="1"/>
          <p:nvPr/>
        </p:nvSpPr>
        <p:spPr>
          <a:xfrm>
            <a:off x="1152265" y="46716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^     ^    ^     ^</a:t>
            </a:r>
            <a:endParaRPr lang="en-IN" sz="1400" dirty="0"/>
          </a:p>
        </p:txBody>
      </p:sp>
      <p:sp>
        <p:nvSpPr>
          <p:cNvPr id="79" name="Left Bracket 78">
            <a:extLst>
              <a:ext uri="{FF2B5EF4-FFF2-40B4-BE49-F238E27FC236}">
                <a16:creationId xmlns:a16="http://schemas.microsoft.com/office/drawing/2014/main" id="{6D248CF2-7615-4780-9846-6A93331DD35E}"/>
              </a:ext>
            </a:extLst>
          </p:cNvPr>
          <p:cNvSpPr/>
          <p:nvPr/>
        </p:nvSpPr>
        <p:spPr>
          <a:xfrm>
            <a:off x="1117489" y="4722600"/>
            <a:ext cx="45719" cy="369332"/>
          </a:xfrm>
          <a:prstGeom prst="leftBracket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Left Bracket 79">
            <a:extLst>
              <a:ext uri="{FF2B5EF4-FFF2-40B4-BE49-F238E27FC236}">
                <a16:creationId xmlns:a16="http://schemas.microsoft.com/office/drawing/2014/main" id="{C62A4E38-7DC2-4D84-BC8F-86D5B8F73BD1}"/>
              </a:ext>
            </a:extLst>
          </p:cNvPr>
          <p:cNvSpPr/>
          <p:nvPr/>
        </p:nvSpPr>
        <p:spPr>
          <a:xfrm rot="10800000">
            <a:off x="2309247" y="4722600"/>
            <a:ext cx="45719" cy="369332"/>
          </a:xfrm>
          <a:prstGeom prst="leftBracket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92BE86-8E81-49FB-A744-7FEAA68F41A9}"/>
              </a:ext>
            </a:extLst>
          </p:cNvPr>
          <p:cNvSpPr txBox="1"/>
          <p:nvPr/>
        </p:nvSpPr>
        <p:spPr>
          <a:xfrm>
            <a:off x="605185" y="3968933"/>
            <a:ext cx="2270937" cy="338554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3374A5-3437-48FD-8378-02D4CE3DC54A}"/>
              </a:ext>
            </a:extLst>
          </p:cNvPr>
          <p:cNvSpPr/>
          <p:nvPr/>
        </p:nvSpPr>
        <p:spPr>
          <a:xfrm rot="5400000">
            <a:off x="1664988" y="3042429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634F5A-45FD-458C-9EFB-5DD8045269F0}"/>
              </a:ext>
            </a:extLst>
          </p:cNvPr>
          <p:cNvCxnSpPr>
            <a:cxnSpLocks/>
            <a:stCxn id="82" idx="3"/>
            <a:endCxn id="81" idx="0"/>
          </p:cNvCxnSpPr>
          <p:nvPr/>
        </p:nvCxnSpPr>
        <p:spPr>
          <a:xfrm>
            <a:off x="1740653" y="3745265"/>
            <a:ext cx="1" cy="223668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BFD888-95C2-4262-987B-319AAAE4449A}"/>
              </a:ext>
            </a:extLst>
          </p:cNvPr>
          <p:cNvCxnSpPr>
            <a:cxnSpLocks/>
          </p:cNvCxnSpPr>
          <p:nvPr/>
        </p:nvCxnSpPr>
        <p:spPr>
          <a:xfrm>
            <a:off x="1305881" y="4312778"/>
            <a:ext cx="0" cy="38431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5CC82C8-6F66-4AC2-9313-2D6C2C6B4C78}"/>
              </a:ext>
            </a:extLst>
          </p:cNvPr>
          <p:cNvCxnSpPr>
            <a:cxnSpLocks/>
          </p:cNvCxnSpPr>
          <p:nvPr/>
        </p:nvCxnSpPr>
        <p:spPr>
          <a:xfrm>
            <a:off x="1552016" y="4307487"/>
            <a:ext cx="0" cy="38431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B6C8EF-DB4D-4903-90F9-1CE937AF348F}"/>
              </a:ext>
            </a:extLst>
          </p:cNvPr>
          <p:cNvCxnSpPr>
            <a:cxnSpLocks/>
          </p:cNvCxnSpPr>
          <p:nvPr/>
        </p:nvCxnSpPr>
        <p:spPr>
          <a:xfrm>
            <a:off x="1804002" y="4307487"/>
            <a:ext cx="0" cy="38431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08F3FD5-B92A-419E-A289-9FCC73F2FE94}"/>
              </a:ext>
            </a:extLst>
          </p:cNvPr>
          <p:cNvCxnSpPr>
            <a:cxnSpLocks/>
          </p:cNvCxnSpPr>
          <p:nvPr/>
        </p:nvCxnSpPr>
        <p:spPr>
          <a:xfrm>
            <a:off x="2105149" y="4310662"/>
            <a:ext cx="0" cy="38431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3A83155-4A3F-4C89-BA35-55EAACD174B9}"/>
              </a:ext>
            </a:extLst>
          </p:cNvPr>
          <p:cNvSpPr txBox="1"/>
          <p:nvPr/>
        </p:nvSpPr>
        <p:spPr>
          <a:xfrm>
            <a:off x="9481716" y="2772657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dx</a:t>
            </a:r>
            <a:r>
              <a:rPr lang="en-US" sz="1400" baseline="-25000" dirty="0"/>
              <a:t>i ,   </a:t>
            </a:r>
            <a:r>
              <a:rPr lang="en-US" sz="1400" dirty="0"/>
              <a:t>dy</a:t>
            </a:r>
            <a:r>
              <a:rPr lang="en-US" sz="1400" baseline="-25000" dirty="0"/>
              <a:t>i   , </a:t>
            </a:r>
            <a:r>
              <a:rPr lang="en-US" sz="1400" dirty="0"/>
              <a:t>dh</a:t>
            </a:r>
            <a:r>
              <a:rPr lang="en-US" sz="1400" baseline="-25000" dirty="0"/>
              <a:t>i ,  </a:t>
            </a:r>
            <a:r>
              <a:rPr lang="en-US" sz="1400" dirty="0"/>
              <a:t>dw</a:t>
            </a:r>
            <a:r>
              <a:rPr lang="en-US" sz="1400" baseline="-25000" dirty="0"/>
              <a:t>i </a:t>
            </a:r>
            <a:endParaRPr lang="en-IN" sz="1400" dirty="0"/>
          </a:p>
        </p:txBody>
      </p:sp>
      <p:sp>
        <p:nvSpPr>
          <p:cNvPr id="89" name="Left Bracket 88">
            <a:extLst>
              <a:ext uri="{FF2B5EF4-FFF2-40B4-BE49-F238E27FC236}">
                <a16:creationId xmlns:a16="http://schemas.microsoft.com/office/drawing/2014/main" id="{BEB72837-B7BF-4C39-A298-C333A3AE945E}"/>
              </a:ext>
            </a:extLst>
          </p:cNvPr>
          <p:cNvSpPr/>
          <p:nvPr/>
        </p:nvSpPr>
        <p:spPr>
          <a:xfrm>
            <a:off x="9446940" y="2685702"/>
            <a:ext cx="45719" cy="369332"/>
          </a:xfrm>
          <a:prstGeom prst="leftBracket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1B282E65-9808-43B2-9E24-504E3A861E15}"/>
              </a:ext>
            </a:extLst>
          </p:cNvPr>
          <p:cNvSpPr/>
          <p:nvPr/>
        </p:nvSpPr>
        <p:spPr>
          <a:xfrm rot="10800000">
            <a:off x="10909477" y="2685702"/>
            <a:ext cx="45719" cy="369332"/>
          </a:xfrm>
          <a:prstGeom prst="leftBracket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3E47ED-ABF9-464F-A7CA-DA72CB5CF097}"/>
              </a:ext>
            </a:extLst>
          </p:cNvPr>
          <p:cNvSpPr txBox="1"/>
          <p:nvPr/>
        </p:nvSpPr>
        <p:spPr>
          <a:xfrm>
            <a:off x="9036499" y="1934556"/>
            <a:ext cx="2270937" cy="338554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E53CF0-81AC-4BD4-9CEC-2186AD6C81B1}"/>
              </a:ext>
            </a:extLst>
          </p:cNvPr>
          <p:cNvSpPr/>
          <p:nvPr/>
        </p:nvSpPr>
        <p:spPr>
          <a:xfrm rot="5400000">
            <a:off x="10096302" y="1008052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30F950F-B55F-4C95-AD83-CC4733B57737}"/>
              </a:ext>
            </a:extLst>
          </p:cNvPr>
          <p:cNvCxnSpPr>
            <a:cxnSpLocks/>
            <a:stCxn id="92" idx="3"/>
            <a:endCxn id="91" idx="0"/>
          </p:cNvCxnSpPr>
          <p:nvPr/>
        </p:nvCxnSpPr>
        <p:spPr>
          <a:xfrm>
            <a:off x="10171967" y="1710888"/>
            <a:ext cx="1" cy="223668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D836982-7A42-44B2-B3F9-1722C346C53A}"/>
              </a:ext>
            </a:extLst>
          </p:cNvPr>
          <p:cNvCxnSpPr>
            <a:cxnSpLocks/>
          </p:cNvCxnSpPr>
          <p:nvPr/>
        </p:nvCxnSpPr>
        <p:spPr>
          <a:xfrm>
            <a:off x="9660995" y="2301391"/>
            <a:ext cx="0" cy="38431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9E29F61-779A-41EC-B471-B827D623A462}"/>
              </a:ext>
            </a:extLst>
          </p:cNvPr>
          <p:cNvCxnSpPr>
            <a:cxnSpLocks/>
          </p:cNvCxnSpPr>
          <p:nvPr/>
        </p:nvCxnSpPr>
        <p:spPr>
          <a:xfrm>
            <a:off x="10034130" y="2301391"/>
            <a:ext cx="0" cy="38431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5FA08C1-DAE2-4F76-8645-F0E2F32B3B4F}"/>
              </a:ext>
            </a:extLst>
          </p:cNvPr>
          <p:cNvCxnSpPr>
            <a:cxnSpLocks/>
          </p:cNvCxnSpPr>
          <p:nvPr/>
        </p:nvCxnSpPr>
        <p:spPr>
          <a:xfrm>
            <a:off x="10362316" y="2301391"/>
            <a:ext cx="0" cy="38431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BF33B60-844E-4F22-A809-05DF355BD4C4}"/>
              </a:ext>
            </a:extLst>
          </p:cNvPr>
          <p:cNvCxnSpPr>
            <a:cxnSpLocks/>
          </p:cNvCxnSpPr>
          <p:nvPr/>
        </p:nvCxnSpPr>
        <p:spPr>
          <a:xfrm>
            <a:off x="10714263" y="2301391"/>
            <a:ext cx="0" cy="38431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Multiplication Sign 98">
            <a:extLst>
              <a:ext uri="{FF2B5EF4-FFF2-40B4-BE49-F238E27FC236}">
                <a16:creationId xmlns:a16="http://schemas.microsoft.com/office/drawing/2014/main" id="{7C8966B6-7446-47B4-B24A-F2D01039C09E}"/>
              </a:ext>
            </a:extLst>
          </p:cNvPr>
          <p:cNvSpPr/>
          <p:nvPr/>
        </p:nvSpPr>
        <p:spPr>
          <a:xfrm>
            <a:off x="1076788" y="2958767"/>
            <a:ext cx="1219665" cy="2666591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A13455A-B2C9-4AFC-9D6A-3C967D522BD8}"/>
              </a:ext>
            </a:extLst>
          </p:cNvPr>
          <p:cNvCxnSpPr>
            <a:cxnSpLocks/>
          </p:cNvCxnSpPr>
          <p:nvPr/>
        </p:nvCxnSpPr>
        <p:spPr>
          <a:xfrm flipV="1">
            <a:off x="7340762" y="3354602"/>
            <a:ext cx="0" cy="937461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578BA77-F2B3-480A-BFB3-50E9CE52450D}"/>
              </a:ext>
            </a:extLst>
          </p:cNvPr>
          <p:cNvCxnSpPr>
            <a:cxnSpLocks/>
          </p:cNvCxnSpPr>
          <p:nvPr/>
        </p:nvCxnSpPr>
        <p:spPr>
          <a:xfrm flipH="1">
            <a:off x="5957366" y="4383020"/>
            <a:ext cx="1317401" cy="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BFB88F1-2731-4E09-A925-7D3602E64E13}"/>
              </a:ext>
            </a:extLst>
          </p:cNvPr>
          <p:cNvCxnSpPr/>
          <p:nvPr/>
        </p:nvCxnSpPr>
        <p:spPr>
          <a:xfrm>
            <a:off x="7918870" y="2186573"/>
            <a:ext cx="498816" cy="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A2A3875-AC3B-4839-92FF-A5FF6C0D6D69}"/>
              </a:ext>
            </a:extLst>
          </p:cNvPr>
          <p:cNvCxnSpPr>
            <a:cxnSpLocks/>
          </p:cNvCxnSpPr>
          <p:nvPr/>
        </p:nvCxnSpPr>
        <p:spPr>
          <a:xfrm>
            <a:off x="7340762" y="1352212"/>
            <a:ext cx="0" cy="358676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B31FAF8-0B8C-4B86-AE32-2D643EF4290E}"/>
              </a:ext>
            </a:extLst>
          </p:cNvPr>
          <p:cNvSpPr txBox="1"/>
          <p:nvPr/>
        </p:nvSpPr>
        <p:spPr>
          <a:xfrm>
            <a:off x="6429156" y="4328809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x</a:t>
            </a:r>
            <a:endParaRPr lang="en-IN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818D4F2-5BC0-4EF4-9E2A-CC2B833BC72F}"/>
              </a:ext>
            </a:extLst>
          </p:cNvPr>
          <p:cNvSpPr txBox="1"/>
          <p:nvPr/>
        </p:nvSpPr>
        <p:spPr>
          <a:xfrm>
            <a:off x="7959727" y="18168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w</a:t>
            </a:r>
            <a:endParaRPr lang="en-IN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67793-F761-43F9-828F-8974EA62B646}"/>
              </a:ext>
            </a:extLst>
          </p:cNvPr>
          <p:cNvSpPr txBox="1"/>
          <p:nvPr/>
        </p:nvSpPr>
        <p:spPr>
          <a:xfrm>
            <a:off x="7351982" y="369037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y</a:t>
            </a:r>
            <a:endParaRPr lang="en-IN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8CD5770-1E7A-4B49-BC04-B43BC30896DB}"/>
              </a:ext>
            </a:extLst>
          </p:cNvPr>
          <p:cNvSpPr txBox="1"/>
          <p:nvPr/>
        </p:nvSpPr>
        <p:spPr>
          <a:xfrm>
            <a:off x="7340762" y="1337566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h</a:t>
            </a:r>
            <a:endParaRPr lang="en-IN" dirty="0"/>
          </a:p>
        </p:txBody>
      </p:sp>
      <p:sp>
        <p:nvSpPr>
          <p:cNvPr id="126" name="L-Shape 125">
            <a:extLst>
              <a:ext uri="{FF2B5EF4-FFF2-40B4-BE49-F238E27FC236}">
                <a16:creationId xmlns:a16="http://schemas.microsoft.com/office/drawing/2014/main" id="{5F5D92E0-3AFC-4C63-BCD0-BBA262B4CA59}"/>
              </a:ext>
            </a:extLst>
          </p:cNvPr>
          <p:cNvSpPr/>
          <p:nvPr/>
        </p:nvSpPr>
        <p:spPr>
          <a:xfrm rot="19616838">
            <a:off x="11017824" y="2981713"/>
            <a:ext cx="579223" cy="197440"/>
          </a:xfrm>
          <a:prstGeom prst="corner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7D234FF-943E-4C12-AAA5-526800E4DD1F}"/>
              </a:ext>
            </a:extLst>
          </p:cNvPr>
          <p:cNvSpPr txBox="1"/>
          <p:nvPr/>
        </p:nvSpPr>
        <p:spPr>
          <a:xfrm>
            <a:off x="9466470" y="4447690"/>
            <a:ext cx="2495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 x</a:t>
            </a:r>
            <a:r>
              <a:rPr lang="en-US" sz="1800" baseline="-25000" dirty="0"/>
              <a:t>i  </a:t>
            </a:r>
            <a:r>
              <a:rPr lang="en-US" sz="1800" dirty="0"/>
              <a:t>+</a:t>
            </a:r>
            <a:r>
              <a:rPr lang="en-US" sz="1800" baseline="-25000" dirty="0"/>
              <a:t> </a:t>
            </a:r>
            <a:r>
              <a:rPr lang="en-US" sz="1800" dirty="0"/>
              <a:t>dx</a:t>
            </a:r>
            <a:r>
              <a:rPr lang="en-US" sz="1800" baseline="-25000" dirty="0"/>
              <a:t>i </a:t>
            </a:r>
            <a:r>
              <a:rPr lang="en-US" sz="1800" dirty="0"/>
              <a:t> - x</a:t>
            </a:r>
            <a:r>
              <a:rPr lang="en-US" sz="1800" baseline="-25000" dirty="0"/>
              <a:t>i</a:t>
            </a:r>
            <a:r>
              <a:rPr lang="en-US" sz="1800" dirty="0"/>
              <a:t> ) </a:t>
            </a:r>
            <a:r>
              <a:rPr lang="en-US" sz="1800" baseline="30000" dirty="0"/>
              <a:t>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502E366-B36D-4CF3-9957-3A240A6BDF4F}"/>
              </a:ext>
            </a:extLst>
          </p:cNvPr>
          <p:cNvSpPr txBox="1"/>
          <p:nvPr/>
        </p:nvSpPr>
        <p:spPr>
          <a:xfrm>
            <a:off x="9483308" y="5007424"/>
            <a:ext cx="2495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 y</a:t>
            </a:r>
            <a:r>
              <a:rPr lang="en-US" sz="1800" baseline="-25000" dirty="0"/>
              <a:t>i   </a:t>
            </a:r>
            <a:r>
              <a:rPr lang="en-US" sz="1800" dirty="0"/>
              <a:t>+</a:t>
            </a:r>
            <a:r>
              <a:rPr lang="en-US" sz="1800" baseline="-25000" dirty="0"/>
              <a:t> </a:t>
            </a:r>
            <a:r>
              <a:rPr lang="en-US" sz="1800" dirty="0"/>
              <a:t>dy</a:t>
            </a:r>
            <a:r>
              <a:rPr lang="en-US" sz="1800" baseline="-25000" dirty="0"/>
              <a:t>i </a:t>
            </a:r>
            <a:r>
              <a:rPr lang="en-US" sz="1800" dirty="0"/>
              <a:t> - </a:t>
            </a:r>
            <a:r>
              <a:rPr lang="en-US" sz="1800" baseline="-25000" dirty="0"/>
              <a:t> </a:t>
            </a:r>
            <a:r>
              <a:rPr lang="en-US" sz="1800" dirty="0"/>
              <a:t>y</a:t>
            </a:r>
            <a:r>
              <a:rPr lang="en-US" sz="1800" baseline="-25000" dirty="0"/>
              <a:t>i </a:t>
            </a:r>
            <a:r>
              <a:rPr lang="en-US" sz="1800" dirty="0"/>
              <a:t>) </a:t>
            </a:r>
            <a:r>
              <a:rPr lang="en-US" sz="1800" baseline="30000" dirty="0"/>
              <a:t>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7226D3F-9858-49C6-ADDF-34E1A25EF615}"/>
              </a:ext>
            </a:extLst>
          </p:cNvPr>
          <p:cNvSpPr txBox="1"/>
          <p:nvPr/>
        </p:nvSpPr>
        <p:spPr>
          <a:xfrm>
            <a:off x="9483308" y="5576475"/>
            <a:ext cx="2495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 h</a:t>
            </a:r>
            <a:r>
              <a:rPr lang="en-US" sz="1800" baseline="-25000" dirty="0"/>
              <a:t> </a:t>
            </a:r>
            <a:r>
              <a:rPr lang="en-US" sz="1800" dirty="0"/>
              <a:t>+</a:t>
            </a:r>
            <a:r>
              <a:rPr lang="en-US" sz="1800" baseline="-25000" dirty="0"/>
              <a:t> </a:t>
            </a:r>
            <a:r>
              <a:rPr lang="en-US" sz="1800" dirty="0"/>
              <a:t>dh</a:t>
            </a:r>
            <a:r>
              <a:rPr lang="en-US" sz="1800" baseline="-25000" dirty="0"/>
              <a:t>i </a:t>
            </a:r>
            <a:r>
              <a:rPr lang="en-US" sz="1800" dirty="0"/>
              <a:t> - h</a:t>
            </a:r>
            <a:r>
              <a:rPr lang="en-US" sz="1800" baseline="-25000" dirty="0"/>
              <a:t>i</a:t>
            </a:r>
            <a:r>
              <a:rPr lang="en-US" sz="1800" dirty="0"/>
              <a:t> ) </a:t>
            </a:r>
            <a:r>
              <a:rPr lang="en-US" sz="1800" baseline="30000" dirty="0"/>
              <a:t>2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DFEBA42-08AD-4901-BAD3-4024867B4D1E}"/>
              </a:ext>
            </a:extLst>
          </p:cNvPr>
          <p:cNvSpPr txBox="1"/>
          <p:nvPr/>
        </p:nvSpPr>
        <p:spPr>
          <a:xfrm>
            <a:off x="9520423" y="6126577"/>
            <a:ext cx="2495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 h+</a:t>
            </a:r>
            <a:r>
              <a:rPr lang="en-US" sz="1800" baseline="-25000" dirty="0"/>
              <a:t> </a:t>
            </a:r>
            <a:r>
              <a:rPr lang="en-US" sz="1800" dirty="0"/>
              <a:t>dw</a:t>
            </a:r>
            <a:r>
              <a:rPr lang="en-US" sz="1800" baseline="-25000" dirty="0"/>
              <a:t>i </a:t>
            </a:r>
            <a:r>
              <a:rPr lang="en-US" sz="1800" dirty="0"/>
              <a:t> - h</a:t>
            </a:r>
            <a:r>
              <a:rPr lang="en-US" sz="1800" baseline="-25000" dirty="0"/>
              <a:t>i </a:t>
            </a:r>
            <a:r>
              <a:rPr lang="en-US" sz="1800" dirty="0"/>
              <a:t>) </a:t>
            </a:r>
            <a:r>
              <a:rPr lang="en-US" sz="1800" baseline="30000" dirty="0"/>
              <a:t>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5B81445-1179-4C0C-A8D4-B54C34AB6EFC}"/>
              </a:ext>
            </a:extLst>
          </p:cNvPr>
          <p:cNvSpPr txBox="1"/>
          <p:nvPr/>
        </p:nvSpPr>
        <p:spPr>
          <a:xfrm>
            <a:off x="9750127" y="437469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^</a:t>
            </a:r>
            <a:endParaRPr lang="en-IN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136D148-924B-48BA-9A36-01E26B5E9ADC}"/>
              </a:ext>
            </a:extLst>
          </p:cNvPr>
          <p:cNvSpPr txBox="1"/>
          <p:nvPr/>
        </p:nvSpPr>
        <p:spPr>
          <a:xfrm>
            <a:off x="9762951" y="490827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^</a:t>
            </a:r>
            <a:endParaRPr lang="en-IN" sz="14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B0DA77C-6117-4666-BBE5-B0EB031C3924}"/>
              </a:ext>
            </a:extLst>
          </p:cNvPr>
          <p:cNvSpPr txBox="1"/>
          <p:nvPr/>
        </p:nvSpPr>
        <p:spPr>
          <a:xfrm>
            <a:off x="9750127" y="54483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^</a:t>
            </a:r>
            <a:endParaRPr lang="en-IN" sz="14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B0DAB24-B0CA-4D33-8F07-1E072AFC0167}"/>
              </a:ext>
            </a:extLst>
          </p:cNvPr>
          <p:cNvSpPr txBox="1"/>
          <p:nvPr/>
        </p:nvSpPr>
        <p:spPr>
          <a:xfrm>
            <a:off x="9764900" y="600006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^</a:t>
            </a:r>
            <a:endParaRPr lang="en-IN" sz="14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4811ABE-0A43-4EE5-AA74-3254784B5DBA}"/>
              </a:ext>
            </a:extLst>
          </p:cNvPr>
          <p:cNvSpPr txBox="1"/>
          <p:nvPr/>
        </p:nvSpPr>
        <p:spPr>
          <a:xfrm>
            <a:off x="9344340" y="3555992"/>
            <a:ext cx="1934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US" sz="1600" baseline="-25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Loss Minimization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D40A702-D670-4997-BBFE-CBFBC6DC81AA}"/>
              </a:ext>
            </a:extLst>
          </p:cNvPr>
          <p:cNvSpPr txBox="1"/>
          <p:nvPr/>
        </p:nvSpPr>
        <p:spPr>
          <a:xfrm>
            <a:off x="10162722" y="58359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en-IN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B6F15CD-72A7-4FB0-9429-5E741CFC55CC}"/>
              </a:ext>
            </a:extLst>
          </p:cNvPr>
          <p:cNvSpPr txBox="1"/>
          <p:nvPr/>
        </p:nvSpPr>
        <p:spPr>
          <a:xfrm>
            <a:off x="10162722" y="47130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en-IN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D01F727-3185-4FFB-8CD8-B66E3B65D083}"/>
              </a:ext>
            </a:extLst>
          </p:cNvPr>
          <p:cNvSpPr txBox="1"/>
          <p:nvPr/>
        </p:nvSpPr>
        <p:spPr>
          <a:xfrm>
            <a:off x="10162722" y="52313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en-IN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FD0905E-AEF2-4F00-A37C-4647DCA36DC8}"/>
              </a:ext>
            </a:extLst>
          </p:cNvPr>
          <p:cNvSpPr/>
          <p:nvPr/>
        </p:nvSpPr>
        <p:spPr>
          <a:xfrm>
            <a:off x="9018379" y="3558632"/>
            <a:ext cx="2428746" cy="30244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8F54DE-90A6-4E5A-A214-5439CBF800C3}"/>
              </a:ext>
            </a:extLst>
          </p:cNvPr>
          <p:cNvSpPr txBox="1"/>
          <p:nvPr/>
        </p:nvSpPr>
        <p:spPr>
          <a:xfrm>
            <a:off x="9623610" y="3848867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dx</a:t>
            </a:r>
            <a:r>
              <a:rPr lang="en-US" sz="1400" baseline="-25000" dirty="0">
                <a:solidFill>
                  <a:schemeClr val="accent5">
                    <a:lumMod val="75000"/>
                  </a:schemeClr>
                </a:solidFill>
              </a:rPr>
              <a:t>i ,  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dy</a:t>
            </a:r>
            <a:r>
              <a:rPr lang="en-US" sz="1400" baseline="-25000" dirty="0">
                <a:solidFill>
                  <a:schemeClr val="accent5">
                    <a:lumMod val="75000"/>
                  </a:schemeClr>
                </a:solidFill>
              </a:rPr>
              <a:t>i   ,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dh</a:t>
            </a:r>
            <a:r>
              <a:rPr lang="en-US" sz="1400" baseline="-25000" dirty="0">
                <a:solidFill>
                  <a:schemeClr val="accent5">
                    <a:lumMod val="75000"/>
                  </a:schemeClr>
                </a:solidFill>
              </a:rPr>
              <a:t>i , 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dw</a:t>
            </a:r>
            <a:r>
              <a:rPr lang="en-US" sz="1400" baseline="-25000" dirty="0">
                <a:solidFill>
                  <a:schemeClr val="accent5">
                    <a:lumMod val="75000"/>
                  </a:schemeClr>
                </a:solidFill>
              </a:rPr>
              <a:t>i 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9" name="Left Bracket 168">
            <a:extLst>
              <a:ext uri="{FF2B5EF4-FFF2-40B4-BE49-F238E27FC236}">
                <a16:creationId xmlns:a16="http://schemas.microsoft.com/office/drawing/2014/main" id="{AF5DAA07-2EAD-462F-9B21-97B61AD44444}"/>
              </a:ext>
            </a:extLst>
          </p:cNvPr>
          <p:cNvSpPr/>
          <p:nvPr/>
        </p:nvSpPr>
        <p:spPr>
          <a:xfrm>
            <a:off x="9674030" y="3856892"/>
            <a:ext cx="45719" cy="273791"/>
          </a:xfrm>
          <a:prstGeom prst="leftBracke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2" name="Left Bracket 171">
            <a:extLst>
              <a:ext uri="{FF2B5EF4-FFF2-40B4-BE49-F238E27FC236}">
                <a16:creationId xmlns:a16="http://schemas.microsoft.com/office/drawing/2014/main" id="{2DC6FB99-DEA2-4623-9252-A2C8B2407D3F}"/>
              </a:ext>
            </a:extLst>
          </p:cNvPr>
          <p:cNvSpPr/>
          <p:nvPr/>
        </p:nvSpPr>
        <p:spPr>
          <a:xfrm rot="10800000">
            <a:off x="10980729" y="3847874"/>
            <a:ext cx="45719" cy="273791"/>
          </a:xfrm>
          <a:prstGeom prst="leftBracke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E439D57-02FC-49E7-8065-1B3302F46C13}"/>
              </a:ext>
            </a:extLst>
          </p:cNvPr>
          <p:cNvSpPr txBox="1"/>
          <p:nvPr/>
        </p:nvSpPr>
        <p:spPr>
          <a:xfrm>
            <a:off x="9203441" y="4497718"/>
            <a:ext cx="479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L = 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47FD9E-446E-4B37-A5A5-60937C33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B9EF7-23B8-4A38-ADDE-64F326E7984B}"/>
              </a:ext>
            </a:extLst>
          </p:cNvPr>
          <p:cNvSpPr txBox="1"/>
          <p:nvPr/>
        </p:nvSpPr>
        <p:spPr>
          <a:xfrm>
            <a:off x="1494506" y="3538046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 C 1</a:t>
            </a:r>
            <a:endParaRPr lang="en-IN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63BC6-9A53-4684-9E6C-664A72840C4E}"/>
              </a:ext>
            </a:extLst>
          </p:cNvPr>
          <p:cNvSpPr txBox="1"/>
          <p:nvPr/>
        </p:nvSpPr>
        <p:spPr>
          <a:xfrm>
            <a:off x="9938687" y="1506656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 C 1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49152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8" grpId="0"/>
      <p:bldP spid="89" grpId="0" animBg="1"/>
      <p:bldP spid="90" grpId="0" animBg="1"/>
      <p:bldP spid="91" grpId="0" animBg="1"/>
      <p:bldP spid="92" grpId="0" animBg="1"/>
      <p:bldP spid="99" grpId="0" animBg="1"/>
      <p:bldP spid="118" grpId="0"/>
      <p:bldP spid="120" grpId="0"/>
      <p:bldP spid="122" grpId="0"/>
      <p:bldP spid="124" grpId="0"/>
      <p:bldP spid="126" grpId="0" animBg="1"/>
      <p:bldP spid="134" grpId="0"/>
      <p:bldP spid="136" grpId="0"/>
      <p:bldP spid="138" grpId="0"/>
      <p:bldP spid="140" grpId="0"/>
      <p:bldP spid="141" grpId="0"/>
      <p:bldP spid="143" grpId="0"/>
      <p:bldP spid="145" grpId="0"/>
      <p:bldP spid="147" grpId="0"/>
      <p:bldP spid="149" grpId="0"/>
      <p:bldP spid="150" grpId="0"/>
      <p:bldP spid="152" grpId="0"/>
      <p:bldP spid="154" grpId="0"/>
      <p:bldP spid="155" grpId="0" animBg="1"/>
      <p:bldP spid="168" grpId="0"/>
      <p:bldP spid="169" grpId="0" animBg="1"/>
      <p:bldP spid="172" grpId="0" animBg="1"/>
      <p:bldP spid="1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C70CD5-B364-4695-BF34-A3AA36CEB8F9}"/>
              </a:ext>
            </a:extLst>
          </p:cNvPr>
          <p:cNvSpPr/>
          <p:nvPr/>
        </p:nvSpPr>
        <p:spPr>
          <a:xfrm rot="5400000">
            <a:off x="5969322" y="3197483"/>
            <a:ext cx="2857504" cy="38917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21871-B815-4533-BF0F-99075809A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96814" y="25364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1FB0A4-E772-4F59-9C2C-4B405D629E4D}"/>
              </a:ext>
            </a:extLst>
          </p:cNvPr>
          <p:cNvSpPr/>
          <p:nvPr/>
        </p:nvSpPr>
        <p:spPr>
          <a:xfrm>
            <a:off x="2251546" y="9825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25EB9-0385-41B2-9DC8-331E83DF3A41}"/>
              </a:ext>
            </a:extLst>
          </p:cNvPr>
          <p:cNvSpPr/>
          <p:nvPr/>
        </p:nvSpPr>
        <p:spPr>
          <a:xfrm rot="16200000">
            <a:off x="3938990" y="11250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384C7B4-BB46-4BD4-A987-85809AB9686C}"/>
              </a:ext>
            </a:extLst>
          </p:cNvPr>
          <p:cNvSpPr/>
          <p:nvPr/>
        </p:nvSpPr>
        <p:spPr>
          <a:xfrm rot="5400000">
            <a:off x="3802413" y="2996469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3EB7-49EF-401A-AFC9-A86446C5A47A}"/>
              </a:ext>
            </a:extLst>
          </p:cNvPr>
          <p:cNvSpPr txBox="1"/>
          <p:nvPr/>
        </p:nvSpPr>
        <p:spPr>
          <a:xfrm>
            <a:off x="5756617" y="4156935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744633-A4AA-43EF-8B65-685F1BFF400E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670161" y="3376267"/>
            <a:ext cx="533325" cy="158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2CD4CA-B80C-4F93-866A-21D407B162E4}"/>
              </a:ext>
            </a:extLst>
          </p:cNvPr>
          <p:cNvSpPr/>
          <p:nvPr/>
        </p:nvSpPr>
        <p:spPr>
          <a:xfrm>
            <a:off x="3570116" y="2300955"/>
            <a:ext cx="3244002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44D30-1E03-4AAC-92B7-D34B048B3F21}"/>
              </a:ext>
            </a:extLst>
          </p:cNvPr>
          <p:cNvSpPr txBox="1"/>
          <p:nvPr/>
        </p:nvSpPr>
        <p:spPr>
          <a:xfrm rot="5400000">
            <a:off x="3943579" y="3262489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B7EAF-2865-479D-B363-D2E4323E7FB5}"/>
              </a:ext>
            </a:extLst>
          </p:cNvPr>
          <p:cNvSpPr txBox="1"/>
          <p:nvPr/>
        </p:nvSpPr>
        <p:spPr>
          <a:xfrm>
            <a:off x="9193223" y="2835191"/>
            <a:ext cx="126313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Using 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Linear SVM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per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class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DAFA7-78F8-4933-BEDD-8BFE57A0D100}"/>
              </a:ext>
            </a:extLst>
          </p:cNvPr>
          <p:cNvSpPr/>
          <p:nvPr/>
        </p:nvSpPr>
        <p:spPr>
          <a:xfrm>
            <a:off x="8481667" y="2738892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804857-7DD9-4767-A4CF-BE52DC6EF134}"/>
              </a:ext>
            </a:extLst>
          </p:cNvPr>
          <p:cNvSpPr/>
          <p:nvPr/>
        </p:nvSpPr>
        <p:spPr>
          <a:xfrm>
            <a:off x="8772588" y="2883837"/>
            <a:ext cx="151330" cy="970864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873D6A-2EFC-4B09-9B09-6C3721FF0FC1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7592663" y="3366063"/>
            <a:ext cx="889004" cy="2600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C134A3-A9DD-4844-921B-F27848D54FDE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8923918" y="3369269"/>
            <a:ext cx="269305" cy="45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9C9EF2-C4FB-460A-ACDD-46F7A1779145}"/>
              </a:ext>
            </a:extLst>
          </p:cNvPr>
          <p:cNvSpPr txBox="1"/>
          <p:nvPr/>
        </p:nvSpPr>
        <p:spPr>
          <a:xfrm>
            <a:off x="3790169" y="4557045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0656E8-E16B-48EF-988D-F934ACBA4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337536" y="2861721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8C415-3724-4C00-B233-FAECCE33A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428458" y="2951979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5DA9CE-D357-4A69-BF16-705A32E6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233" y="3042237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5C93A7-1C4F-44CF-941E-4EBF2AA96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719012" y="3266670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065A4F-C7C4-464B-AECA-83A5A5194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826931" y="3363975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560D4F-CDFA-4A24-9B89-16CA6B972FF6}"/>
              </a:ext>
            </a:extLst>
          </p:cNvPr>
          <p:cNvCxnSpPr>
            <a:cxnSpLocks/>
          </p:cNvCxnSpPr>
          <p:nvPr/>
        </p:nvCxnSpPr>
        <p:spPr>
          <a:xfrm>
            <a:off x="5644192" y="3916019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1A303D-CBEE-4378-A2C6-88F85E5132DE}"/>
              </a:ext>
            </a:extLst>
          </p:cNvPr>
          <p:cNvCxnSpPr>
            <a:cxnSpLocks/>
          </p:cNvCxnSpPr>
          <p:nvPr/>
        </p:nvCxnSpPr>
        <p:spPr>
          <a:xfrm>
            <a:off x="5097571" y="3363975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421878-128E-4EA1-A08C-86ECF5A90513}"/>
              </a:ext>
            </a:extLst>
          </p:cNvPr>
          <p:cNvSpPr txBox="1"/>
          <p:nvPr/>
        </p:nvSpPr>
        <p:spPr>
          <a:xfrm>
            <a:off x="9193223" y="1181382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529CF7-7FA5-4A5A-A6A0-4BF940B489CE}"/>
              </a:ext>
            </a:extLst>
          </p:cNvPr>
          <p:cNvSpPr/>
          <p:nvPr/>
        </p:nvSpPr>
        <p:spPr>
          <a:xfrm>
            <a:off x="8464969" y="1077432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4F4F7-56E9-4299-89F3-B466EB926E01}"/>
              </a:ext>
            </a:extLst>
          </p:cNvPr>
          <p:cNvSpPr/>
          <p:nvPr/>
        </p:nvSpPr>
        <p:spPr>
          <a:xfrm>
            <a:off x="8755890" y="1222377"/>
            <a:ext cx="151330" cy="970864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71B049-CF38-4C34-A482-36DA99551209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 flipV="1">
            <a:off x="8907220" y="1704602"/>
            <a:ext cx="286003" cy="320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2C07985-9D42-4036-A6A3-CFF8AE33E3C0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7403500" y="2304594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CEDB63-0E6B-4736-AAA9-C7E334CE5854}"/>
              </a:ext>
            </a:extLst>
          </p:cNvPr>
          <p:cNvSpPr txBox="1"/>
          <p:nvPr/>
        </p:nvSpPr>
        <p:spPr>
          <a:xfrm>
            <a:off x="9206446" y="4686047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D380D2-AE26-436D-B2C5-AB30B148CE24}"/>
              </a:ext>
            </a:extLst>
          </p:cNvPr>
          <p:cNvSpPr/>
          <p:nvPr/>
        </p:nvSpPr>
        <p:spPr>
          <a:xfrm>
            <a:off x="8481667" y="4354001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7B9E53-05D7-400F-88B8-065D26E2CB3B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8632997" y="4978435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5ACBC13-A6D2-4B06-B680-BC4F7A179F66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7448029" y="3947533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ADC1493A-4EB0-47CC-ACC4-547AF7D1909C}"/>
              </a:ext>
            </a:extLst>
          </p:cNvPr>
          <p:cNvSpPr/>
          <p:nvPr/>
        </p:nvSpPr>
        <p:spPr>
          <a:xfrm>
            <a:off x="10606811" y="3350492"/>
            <a:ext cx="628936" cy="1638417"/>
          </a:xfrm>
          <a:prstGeom prst="rightBrac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C70A66-8EAE-4555-99DE-C435D38E2422}"/>
              </a:ext>
            </a:extLst>
          </p:cNvPr>
          <p:cNvSpPr txBox="1"/>
          <p:nvPr/>
        </p:nvSpPr>
        <p:spPr>
          <a:xfrm>
            <a:off x="11202214" y="3753380"/>
            <a:ext cx="91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Training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+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Testing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42EDC-4745-4F10-A26F-04CAF17A9C62}"/>
              </a:ext>
            </a:extLst>
          </p:cNvPr>
          <p:cNvSpPr txBox="1"/>
          <p:nvPr/>
        </p:nvSpPr>
        <p:spPr>
          <a:xfrm rot="5400000">
            <a:off x="4371149" y="3309794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68946D-B2AA-4E62-AE39-EDEFE9C0B16B}"/>
              </a:ext>
            </a:extLst>
          </p:cNvPr>
          <p:cNvSpPr txBox="1"/>
          <p:nvPr/>
        </p:nvSpPr>
        <p:spPr>
          <a:xfrm>
            <a:off x="9193223" y="861092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1</a:t>
            </a:r>
            <a:endParaRPr lang="en-IN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1F3A0A-2497-44AD-8F70-E4FC25885560}"/>
              </a:ext>
            </a:extLst>
          </p:cNvPr>
          <p:cNvSpPr txBox="1"/>
          <p:nvPr/>
        </p:nvSpPr>
        <p:spPr>
          <a:xfrm>
            <a:off x="9193223" y="2520210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2</a:t>
            </a:r>
            <a:endParaRPr lang="en-IN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EA3E21-2705-4526-81C1-B059798C8B86}"/>
              </a:ext>
            </a:extLst>
          </p:cNvPr>
          <p:cNvSpPr txBox="1"/>
          <p:nvPr/>
        </p:nvSpPr>
        <p:spPr>
          <a:xfrm>
            <a:off x="9193223" y="4370576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BCEB1E2-2A30-4392-8A10-33B3FF9E3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F926D3-0F8D-4D8C-ACCC-15393CF35C6E}"/>
              </a:ext>
            </a:extLst>
          </p:cNvPr>
          <p:cNvCxnSpPr>
            <a:cxnSpLocks/>
          </p:cNvCxnSpPr>
          <p:nvPr/>
        </p:nvCxnSpPr>
        <p:spPr>
          <a:xfrm>
            <a:off x="1975974" y="3355193"/>
            <a:ext cx="1526161" cy="8782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A239180-94B8-438B-AEEA-4D328F43ED7E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1001936" y="12868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22A1DF0-3BEB-421D-840B-61E4035A4710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4417581" y="1293063"/>
            <a:ext cx="1318391" cy="15686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C63FCA8-88EC-48C3-8E2A-514F0927ABB0}"/>
              </a:ext>
            </a:extLst>
          </p:cNvPr>
          <p:cNvSpPr/>
          <p:nvPr/>
        </p:nvSpPr>
        <p:spPr>
          <a:xfrm>
            <a:off x="5951681" y="3406794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BA78E0-A137-432D-BEEA-BAD966BD5147}"/>
              </a:ext>
            </a:extLst>
          </p:cNvPr>
          <p:cNvSpPr/>
          <p:nvPr/>
        </p:nvSpPr>
        <p:spPr>
          <a:xfrm>
            <a:off x="6246440" y="3847442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E7A35-0CE7-4AE3-9C1E-14D9117E1233}"/>
              </a:ext>
            </a:extLst>
          </p:cNvPr>
          <p:cNvSpPr txBox="1"/>
          <p:nvPr/>
        </p:nvSpPr>
        <p:spPr>
          <a:xfrm>
            <a:off x="1479203" y="4961025"/>
            <a:ext cx="7085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How to Project or translate ROI proposals onto feature maps 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Subsampling and Resize the image by maintain aspect ration (ROI pooing)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Alternative of Warping 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Spatial pyramid pooling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Bbox Regression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L</a:t>
            </a:r>
            <a:r>
              <a:rPr lang="en-US" sz="1400" baseline="-25000" dirty="0">
                <a:solidFill>
                  <a:schemeClr val="tx1">
                    <a:lumMod val="65000"/>
                  </a:schemeClr>
                </a:solidFill>
              </a:rPr>
              <a:t>2</a:t>
            </a: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 loss minimization using small Deltas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9F39FC-D009-4C65-972A-9D45A60F8528}"/>
              </a:ext>
            </a:extLst>
          </p:cNvPr>
          <p:cNvSpPr txBox="1"/>
          <p:nvPr/>
        </p:nvSpPr>
        <p:spPr>
          <a:xfrm>
            <a:off x="6145235" y="2424500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B31C596-AC2A-4EBE-A1BE-B57BC40F9670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6078278" y="2680559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BE02529-FD03-46ED-8AED-DB3BE3032830}"/>
              </a:ext>
            </a:extLst>
          </p:cNvPr>
          <p:cNvSpPr txBox="1"/>
          <p:nvPr/>
        </p:nvSpPr>
        <p:spPr>
          <a:xfrm>
            <a:off x="2266949" y="0"/>
            <a:ext cx="765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1D2F17-009F-4A12-8239-04B44A3A90C0}"/>
              </a:ext>
            </a:extLst>
          </p:cNvPr>
          <p:cNvSpPr txBox="1"/>
          <p:nvPr/>
        </p:nvSpPr>
        <p:spPr>
          <a:xfrm>
            <a:off x="4696838" y="4549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2B3BBC2-C9FE-4A09-93DA-272C50F6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5" t="24133" r="7374" b="-1"/>
          <a:stretch/>
        </p:blipFill>
        <p:spPr>
          <a:xfrm>
            <a:off x="6968368" y="770941"/>
            <a:ext cx="693950" cy="8033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20C4E04-5227-44CF-9707-51DD51855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7335" r="54814" b="33566"/>
          <a:stretch/>
        </p:blipFill>
        <p:spPr>
          <a:xfrm>
            <a:off x="5979067" y="887395"/>
            <a:ext cx="693950" cy="59469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2A09A24-1F04-4458-B7FE-9607E6E9585F}"/>
              </a:ext>
            </a:extLst>
          </p:cNvPr>
          <p:cNvSpPr/>
          <p:nvPr/>
        </p:nvSpPr>
        <p:spPr>
          <a:xfrm>
            <a:off x="5866937" y="680144"/>
            <a:ext cx="1867232" cy="101660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B4F1C93-F336-430D-A7BB-6B75F9531A70}"/>
              </a:ext>
            </a:extLst>
          </p:cNvPr>
          <p:cNvCxnSpPr>
            <a:cxnSpLocks/>
          </p:cNvCxnSpPr>
          <p:nvPr/>
        </p:nvCxnSpPr>
        <p:spPr>
          <a:xfrm>
            <a:off x="6738681" y="1213485"/>
            <a:ext cx="21814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DA8C7C-48FA-4405-A9F8-15FE2A9738C6}"/>
              </a:ext>
            </a:extLst>
          </p:cNvPr>
          <p:cNvSpPr txBox="1"/>
          <p:nvPr/>
        </p:nvSpPr>
        <p:spPr>
          <a:xfrm>
            <a:off x="6772968" y="6001302"/>
            <a:ext cx="4977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ILSVRC 2014 : # 2</a:t>
            </a:r>
            <a:r>
              <a:rPr lang="en-US" baseline="30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nd</a:t>
            </a:r>
            <a:r>
              <a:rPr lang="en-US" baseline="-25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Ranked in Object Detection</a:t>
            </a:r>
            <a:endParaRPr lang="en-I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144A2C-6692-4E6D-940B-774FDBCC91CE}"/>
              </a:ext>
            </a:extLst>
          </p:cNvPr>
          <p:cNvSpPr txBox="1"/>
          <p:nvPr/>
        </p:nvSpPr>
        <p:spPr>
          <a:xfrm>
            <a:off x="3570116" y="1902843"/>
            <a:ext cx="2022926" cy="30777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1 computation per image</a:t>
            </a:r>
            <a:endParaRPr lang="en-IN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5EE049-D96B-48E3-81B3-054257966FB2}"/>
              </a:ext>
            </a:extLst>
          </p:cNvPr>
          <p:cNvSpPr txBox="1"/>
          <p:nvPr/>
        </p:nvSpPr>
        <p:spPr>
          <a:xfrm>
            <a:off x="7971766" y="542257"/>
            <a:ext cx="2442913" cy="348813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500" baseline="-25000" dirty="0"/>
              <a:t>~</a:t>
            </a:r>
            <a:r>
              <a:rPr lang="en-US" sz="1400" dirty="0"/>
              <a:t> 2000 computation per image</a:t>
            </a:r>
            <a:endParaRPr lang="en-IN" sz="14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CBD9E09-14A3-41EA-B1B2-3F82CF5F2904}"/>
              </a:ext>
            </a:extLst>
          </p:cNvPr>
          <p:cNvCxnSpPr>
            <a:cxnSpLocks/>
          </p:cNvCxnSpPr>
          <p:nvPr/>
        </p:nvCxnSpPr>
        <p:spPr>
          <a:xfrm>
            <a:off x="7872248" y="542257"/>
            <a:ext cx="0" cy="5217412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52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D15D2-C573-45D1-96AF-83DF4087F1BE}"/>
              </a:ext>
            </a:extLst>
          </p:cNvPr>
          <p:cNvSpPr txBox="1"/>
          <p:nvPr/>
        </p:nvSpPr>
        <p:spPr>
          <a:xfrm>
            <a:off x="2266949" y="0"/>
            <a:ext cx="76581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patial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yramid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Net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 - 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Experiment Details</a:t>
            </a:r>
            <a:endParaRPr lang="en-IN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E7DE4-D9F0-485E-893F-A6A224BC6620}"/>
              </a:ext>
            </a:extLst>
          </p:cNvPr>
          <p:cNvSpPr txBox="1"/>
          <p:nvPr/>
        </p:nvSpPr>
        <p:spPr>
          <a:xfrm>
            <a:off x="905493" y="1070402"/>
            <a:ext cx="71323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4 level SPP is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Level</a:t>
            </a:r>
            <a:r>
              <a:rPr lang="en-US" sz="1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1400" baseline="-25000" dirty="0"/>
              <a:t> 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- 1x1 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Level</a:t>
            </a:r>
            <a:r>
              <a:rPr lang="en-US" sz="1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1400" baseline="-25000" dirty="0"/>
              <a:t> 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- 2x2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Level</a:t>
            </a:r>
            <a:r>
              <a:rPr lang="en-US" sz="1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1400" baseline="-25000" dirty="0"/>
              <a:t> 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- 3x3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Level</a:t>
            </a:r>
            <a:r>
              <a:rPr lang="en-US" sz="1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1400" baseline="-25000" dirty="0"/>
              <a:t> 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- 6x6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CNN process only one computational per image </a:t>
            </a:r>
            <a:r>
              <a:rPr lang="en-US" sz="1400" dirty="0"/>
              <a:t>which reduced the time tremendously by sharing computational resources and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the research paper, they further used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Image 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Pyramid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400" dirty="0"/>
              <a:t>concepts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(Resize the image to 480; 576; 688; 864; 1200)</a:t>
            </a:r>
            <a:r>
              <a:rPr lang="en-US" sz="1400" dirty="0"/>
              <a:t> but It only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increased the performance by 0.5 percent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141E4-45F5-4163-8B59-A00BF81FC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905" y="2213655"/>
            <a:ext cx="1443738" cy="962493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17FEB-195C-4E61-B073-EAB564D4C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002" y="2149451"/>
            <a:ext cx="1081926" cy="721284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0E6A2-18D1-44A9-83A5-887992EB0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279" y="2064168"/>
            <a:ext cx="857609" cy="571738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55179E-E017-4555-AFE2-6FDD2E503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165" y="2032334"/>
            <a:ext cx="633052" cy="422034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B6F3E-AD76-4D52-918B-83611948F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144" y="1928540"/>
            <a:ext cx="495947" cy="330631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DD978C-FE82-42BD-A36D-DB67C4E737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9" b="36129"/>
          <a:stretch/>
        </p:blipFill>
        <p:spPr>
          <a:xfrm>
            <a:off x="1133932" y="4783061"/>
            <a:ext cx="2946695" cy="1377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0396BE-8FB1-46B2-8239-B49760170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9" b="30770"/>
          <a:stretch/>
        </p:blipFill>
        <p:spPr>
          <a:xfrm>
            <a:off x="4551466" y="4905375"/>
            <a:ext cx="2861395" cy="13393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929932-EBFB-41EA-A8A2-EF85F4959CD2}"/>
              </a:ext>
            </a:extLst>
          </p:cNvPr>
          <p:cNvSpPr/>
          <p:nvPr/>
        </p:nvSpPr>
        <p:spPr>
          <a:xfrm>
            <a:off x="905493" y="4710779"/>
            <a:ext cx="6702251" cy="1756156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F628B-76AF-47F7-8D87-E6C9B85A8A0C}"/>
              </a:ext>
            </a:extLst>
          </p:cNvPr>
          <p:cNvCxnSpPr>
            <a:cxnSpLocks/>
            <a:stCxn id="16" idx="0"/>
            <a:endCxn id="16" idx="2"/>
          </p:cNvCxnSpPr>
          <p:nvPr/>
        </p:nvCxnSpPr>
        <p:spPr>
          <a:xfrm>
            <a:off x="4256619" y="4710779"/>
            <a:ext cx="0" cy="175615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DF2CEA-0B26-4EA9-9851-C9F76CA4CB7C}"/>
              </a:ext>
            </a:extLst>
          </p:cNvPr>
          <p:cNvSpPr/>
          <p:nvPr/>
        </p:nvSpPr>
        <p:spPr>
          <a:xfrm>
            <a:off x="9045135" y="1728741"/>
            <a:ext cx="2000973" cy="133023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DCF626-E636-4FAF-857D-688869FAFEE5}"/>
              </a:ext>
            </a:extLst>
          </p:cNvPr>
          <p:cNvSpPr txBox="1"/>
          <p:nvPr/>
        </p:nvSpPr>
        <p:spPr>
          <a:xfrm>
            <a:off x="7774116" y="5658085"/>
            <a:ext cx="4032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 we need 4 levels of SPP. Why not only one level with 6x6 grids or higher ?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32F8EF-FE8A-4517-AF70-61F17AA47C08}"/>
              </a:ext>
            </a:extLst>
          </p:cNvPr>
          <p:cNvSpPr/>
          <p:nvPr/>
        </p:nvSpPr>
        <p:spPr>
          <a:xfrm>
            <a:off x="8470065" y="3171911"/>
            <a:ext cx="3407610" cy="130644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30C292-94E5-49C2-A679-AE95B27C7228}"/>
              </a:ext>
            </a:extLst>
          </p:cNvPr>
          <p:cNvSpPr/>
          <p:nvPr/>
        </p:nvSpPr>
        <p:spPr>
          <a:xfrm>
            <a:off x="8622465" y="3332639"/>
            <a:ext cx="1099597" cy="5769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500" baseline="300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IN" sz="25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59D878-A1A7-452E-B923-589BE2CBE498}"/>
              </a:ext>
            </a:extLst>
          </p:cNvPr>
          <p:cNvSpPr/>
          <p:nvPr/>
        </p:nvSpPr>
        <p:spPr>
          <a:xfrm>
            <a:off x="10135517" y="3332639"/>
            <a:ext cx="546963" cy="5769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baseline="3000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IN" sz="18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DB17C-0422-4E15-A5CF-F387ED3AEB61}"/>
              </a:ext>
            </a:extLst>
          </p:cNvPr>
          <p:cNvSpPr/>
          <p:nvPr/>
        </p:nvSpPr>
        <p:spPr>
          <a:xfrm>
            <a:off x="11046108" y="3322156"/>
            <a:ext cx="546963" cy="86894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baseline="3000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IN" sz="18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A900F7-4CD8-45DF-ADA1-48A704757254}"/>
              </a:ext>
            </a:extLst>
          </p:cNvPr>
          <p:cNvSpPr txBox="1"/>
          <p:nvPr/>
        </p:nvSpPr>
        <p:spPr>
          <a:xfrm>
            <a:off x="9701572" y="4124686"/>
            <a:ext cx="1069803" cy="311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1">
                    <a:lumMod val="75000"/>
                  </a:schemeClr>
                </a:solidFill>
              </a:rPr>
              <a:t>No warping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6CA538-5AEF-49FF-9415-7C45F36B97D9}"/>
              </a:ext>
            </a:extLst>
          </p:cNvPr>
          <p:cNvSpPr txBox="1"/>
          <p:nvPr/>
        </p:nvSpPr>
        <p:spPr>
          <a:xfrm>
            <a:off x="9349900" y="1728741"/>
            <a:ext cx="132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1">
                    <a:lumMod val="75000"/>
                  </a:schemeClr>
                </a:solidFill>
              </a:rPr>
              <a:t>Image Pyramid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14E977-2160-426A-ABBB-23DC3C56DD42}"/>
              </a:ext>
            </a:extLst>
          </p:cNvPr>
          <p:cNvSpPr txBox="1"/>
          <p:nvPr/>
        </p:nvSpPr>
        <p:spPr>
          <a:xfrm>
            <a:off x="1057893" y="3245760"/>
            <a:ext cx="59345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Advantages: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Not required to process 20k per image for CNN feature extractor.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65000"/>
                  </a:schemeClr>
                </a:solidFill>
              </a:rPr>
              <a:t>No warping therefore no performance loss because of distorting of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65000"/>
                  </a:schemeClr>
                </a:solidFill>
              </a:rPr>
              <a:t>Tremendous reduction in training and testing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51442-31F8-4ABF-BDED-F958CD926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14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E955E3-B51E-462D-8C31-0AB15EE05A1B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ast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R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egion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P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roposal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C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onvolutional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eural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etwork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- FRCNN</a:t>
            </a:r>
            <a:endParaRPr lang="en-IN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9592B-4958-4348-9B63-F249BFD23617}"/>
              </a:ext>
            </a:extLst>
          </p:cNvPr>
          <p:cNvSpPr txBox="1"/>
          <p:nvPr/>
        </p:nvSpPr>
        <p:spPr>
          <a:xfrm>
            <a:off x="4689632" y="516612"/>
            <a:ext cx="2812733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RCNN</a:t>
            </a:r>
            <a:r>
              <a:rPr lang="en-US" sz="1400" dirty="0"/>
              <a:t> </a:t>
            </a:r>
            <a:r>
              <a:rPr lang="en-IN" sz="1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SPPNet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FF709-2284-444D-B379-0E5D32360274}"/>
              </a:ext>
            </a:extLst>
          </p:cNvPr>
          <p:cNvSpPr txBox="1"/>
          <p:nvPr/>
        </p:nvSpPr>
        <p:spPr>
          <a:xfrm>
            <a:off x="1021825" y="1036151"/>
            <a:ext cx="7924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 we need 4 levels of SPP. Why not only one level with 6x6 grids or higher ?</a:t>
            </a: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51D32-34AF-4FDF-8A29-9611A324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8"/>
          <a:stretch/>
        </p:blipFill>
        <p:spPr>
          <a:xfrm>
            <a:off x="2376980" y="3765660"/>
            <a:ext cx="6728412" cy="2451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515EA1-016E-462E-9D74-C4EE3E8AA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t="33945" r="62449" b="53184"/>
          <a:stretch/>
        </p:blipFill>
        <p:spPr>
          <a:xfrm>
            <a:off x="4696606" y="2681992"/>
            <a:ext cx="1901830" cy="651864"/>
          </a:xfrm>
          <a:prstGeom prst="flowChartInputOutpu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FC9592-ABCE-40A3-9467-04BF1272D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7" t="34078" r="42249" b="53051"/>
          <a:stretch/>
        </p:blipFill>
        <p:spPr>
          <a:xfrm>
            <a:off x="6144746" y="2696914"/>
            <a:ext cx="1901829" cy="651864"/>
          </a:xfrm>
          <a:prstGeom prst="flowChartInputOutpu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898A97-7C55-4DDF-857C-477A85AB5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1" t="34902" r="22527" b="52227"/>
          <a:stretch/>
        </p:blipFill>
        <p:spPr>
          <a:xfrm>
            <a:off x="7782645" y="2812313"/>
            <a:ext cx="1564687" cy="560054"/>
          </a:xfrm>
          <a:prstGeom prst="flowChartInputOutput">
            <a:avLst/>
          </a:prstGeom>
        </p:spPr>
      </p:pic>
      <p:sp useBgFill="1">
        <p:nvSpPr>
          <p:cNvPr id="26" name="Parallelogram 25">
            <a:extLst>
              <a:ext uri="{FF2B5EF4-FFF2-40B4-BE49-F238E27FC236}">
                <a16:creationId xmlns:a16="http://schemas.microsoft.com/office/drawing/2014/main" id="{4BAB0848-EC92-4C47-8ED7-66EEA5BC1481}"/>
              </a:ext>
            </a:extLst>
          </p:cNvPr>
          <p:cNvSpPr/>
          <p:nvPr/>
        </p:nvSpPr>
        <p:spPr>
          <a:xfrm>
            <a:off x="2974306" y="2575143"/>
            <a:ext cx="2009774" cy="730166"/>
          </a:xfrm>
          <a:prstGeom prst="parallelogram">
            <a:avLst>
              <a:gd name="adj" fmla="val 88577"/>
            </a:avLst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F2E2A1-115C-42E0-A554-547D7CE6083C}"/>
              </a:ext>
            </a:extLst>
          </p:cNvPr>
          <p:cNvCxnSpPr>
            <a:cxnSpLocks/>
          </p:cNvCxnSpPr>
          <p:nvPr/>
        </p:nvCxnSpPr>
        <p:spPr>
          <a:xfrm flipV="1">
            <a:off x="3209515" y="2570652"/>
            <a:ext cx="618677" cy="73093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05EA13-D76E-4951-B177-3208B11C03C7}"/>
              </a:ext>
            </a:extLst>
          </p:cNvPr>
          <p:cNvCxnSpPr>
            <a:cxnSpLocks/>
          </p:cNvCxnSpPr>
          <p:nvPr/>
        </p:nvCxnSpPr>
        <p:spPr>
          <a:xfrm flipV="1">
            <a:off x="3444509" y="2580654"/>
            <a:ext cx="590512" cy="729146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519B08-5245-4DEB-862F-8EB0E1DA1400}"/>
              </a:ext>
            </a:extLst>
          </p:cNvPr>
          <p:cNvCxnSpPr>
            <a:cxnSpLocks/>
          </p:cNvCxnSpPr>
          <p:nvPr/>
        </p:nvCxnSpPr>
        <p:spPr>
          <a:xfrm flipV="1">
            <a:off x="3673628" y="2568617"/>
            <a:ext cx="596387" cy="747036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64B34E9-6009-4B9D-8864-11F266ADA47B}"/>
              </a:ext>
            </a:extLst>
          </p:cNvPr>
          <p:cNvCxnSpPr>
            <a:cxnSpLocks/>
          </p:cNvCxnSpPr>
          <p:nvPr/>
        </p:nvCxnSpPr>
        <p:spPr>
          <a:xfrm flipV="1">
            <a:off x="3928970" y="2578346"/>
            <a:ext cx="582449" cy="730166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DECEAD-007A-4F09-BDE3-AE63CA06003D}"/>
              </a:ext>
            </a:extLst>
          </p:cNvPr>
          <p:cNvCxnSpPr>
            <a:cxnSpLocks/>
          </p:cNvCxnSpPr>
          <p:nvPr/>
        </p:nvCxnSpPr>
        <p:spPr>
          <a:xfrm flipV="1">
            <a:off x="4135799" y="2580654"/>
            <a:ext cx="582449" cy="727858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6A9E6E-8308-4E1A-B814-605941292EA8}"/>
              </a:ext>
            </a:extLst>
          </p:cNvPr>
          <p:cNvCxnSpPr>
            <a:cxnSpLocks/>
          </p:cNvCxnSpPr>
          <p:nvPr/>
        </p:nvCxnSpPr>
        <p:spPr>
          <a:xfrm flipH="1">
            <a:off x="3553149" y="2648962"/>
            <a:ext cx="1372861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2EB5908-82C5-4185-98AD-94873DE5077E}"/>
              </a:ext>
            </a:extLst>
          </p:cNvPr>
          <p:cNvCxnSpPr>
            <a:cxnSpLocks/>
          </p:cNvCxnSpPr>
          <p:nvPr/>
        </p:nvCxnSpPr>
        <p:spPr>
          <a:xfrm flipH="1">
            <a:off x="3467097" y="2753737"/>
            <a:ext cx="1355133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70DAD8-F4FD-47C3-8988-A5DD7CCC54CA}"/>
              </a:ext>
            </a:extLst>
          </p:cNvPr>
          <p:cNvCxnSpPr>
            <a:cxnSpLocks/>
          </p:cNvCxnSpPr>
          <p:nvPr/>
        </p:nvCxnSpPr>
        <p:spPr>
          <a:xfrm flipH="1">
            <a:off x="3344387" y="2887087"/>
            <a:ext cx="1355900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DC3679-8EEB-4FCE-9A8B-9CAB03DDE2BC}"/>
              </a:ext>
            </a:extLst>
          </p:cNvPr>
          <p:cNvCxnSpPr>
            <a:cxnSpLocks/>
          </p:cNvCxnSpPr>
          <p:nvPr/>
        </p:nvCxnSpPr>
        <p:spPr>
          <a:xfrm flipH="1">
            <a:off x="3229588" y="3007924"/>
            <a:ext cx="1355900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6159C1B-EE70-49E8-85E8-197BEEFCFACF}"/>
              </a:ext>
            </a:extLst>
          </p:cNvPr>
          <p:cNvCxnSpPr>
            <a:cxnSpLocks/>
          </p:cNvCxnSpPr>
          <p:nvPr/>
        </p:nvCxnSpPr>
        <p:spPr>
          <a:xfrm flipH="1">
            <a:off x="3126066" y="3130529"/>
            <a:ext cx="1355900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2B86402-C421-4AE7-BC22-68674EB1F857}"/>
              </a:ext>
            </a:extLst>
          </p:cNvPr>
          <p:cNvCxnSpPr>
            <a:cxnSpLocks/>
          </p:cNvCxnSpPr>
          <p:nvPr/>
        </p:nvCxnSpPr>
        <p:spPr>
          <a:xfrm>
            <a:off x="2397122" y="3619718"/>
            <a:ext cx="7397751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541258A5-7BDA-4D55-8997-679ECD8C5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8" b="73010"/>
          <a:stretch/>
        </p:blipFill>
        <p:spPr>
          <a:xfrm>
            <a:off x="4135799" y="1840731"/>
            <a:ext cx="6728412" cy="54386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4CB4CA4F-6712-4B8A-80B3-D6F2E17364F9}"/>
              </a:ext>
            </a:extLst>
          </p:cNvPr>
          <p:cNvSpPr/>
          <p:nvPr/>
        </p:nvSpPr>
        <p:spPr>
          <a:xfrm>
            <a:off x="4727313" y="2257160"/>
            <a:ext cx="294409" cy="5224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286AF7-60E7-43CC-B8DD-742241D70DF2}"/>
              </a:ext>
            </a:extLst>
          </p:cNvPr>
          <p:cNvSpPr/>
          <p:nvPr/>
        </p:nvSpPr>
        <p:spPr>
          <a:xfrm>
            <a:off x="5090808" y="2254746"/>
            <a:ext cx="294409" cy="5224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895D99C-4FD7-4FA4-8BAD-5F3001168BDF}"/>
              </a:ext>
            </a:extLst>
          </p:cNvPr>
          <p:cNvSpPr/>
          <p:nvPr/>
        </p:nvSpPr>
        <p:spPr>
          <a:xfrm>
            <a:off x="4334761" y="2257728"/>
            <a:ext cx="294409" cy="5224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EAE23A8-9DA8-4B55-911A-072F25430D38}"/>
              </a:ext>
            </a:extLst>
          </p:cNvPr>
          <p:cNvSpPr/>
          <p:nvPr/>
        </p:nvSpPr>
        <p:spPr>
          <a:xfrm>
            <a:off x="2397122" y="1717980"/>
            <a:ext cx="7397751" cy="4623408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E64A08-04B2-43E4-A188-662FC360CC8E}"/>
              </a:ext>
            </a:extLst>
          </p:cNvPr>
          <p:cNvSpPr txBox="1"/>
          <p:nvPr/>
        </p:nvSpPr>
        <p:spPr>
          <a:xfrm>
            <a:off x="6544498" y="33562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 X 2</a:t>
            </a:r>
            <a:endParaRPr lang="en-IN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235E3CE-EAC0-43C8-B32B-043471667E69}"/>
              </a:ext>
            </a:extLst>
          </p:cNvPr>
          <p:cNvSpPr txBox="1"/>
          <p:nvPr/>
        </p:nvSpPr>
        <p:spPr>
          <a:xfrm>
            <a:off x="8046575" y="33562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X 1</a:t>
            </a:r>
            <a:endParaRPr lang="en-IN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B3450B0-8099-4DC8-8E49-FFF7A82425C5}"/>
              </a:ext>
            </a:extLst>
          </p:cNvPr>
          <p:cNvSpPr txBox="1"/>
          <p:nvPr/>
        </p:nvSpPr>
        <p:spPr>
          <a:xfrm>
            <a:off x="5046160" y="33562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 X 4</a:t>
            </a:r>
            <a:endParaRPr lang="en-IN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3ED2AB-419D-49B3-B1AD-977D9BE73DF5}"/>
              </a:ext>
            </a:extLst>
          </p:cNvPr>
          <p:cNvSpPr txBox="1"/>
          <p:nvPr/>
        </p:nvSpPr>
        <p:spPr>
          <a:xfrm>
            <a:off x="3413381" y="33698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 X 6</a:t>
            </a:r>
            <a:endParaRPr lang="en-IN" sz="1200" dirty="0"/>
          </a:p>
        </p:txBody>
      </p:sp>
      <p:sp>
        <p:nvSpPr>
          <p:cNvPr id="95" name="Multiplication Sign 94">
            <a:extLst>
              <a:ext uri="{FF2B5EF4-FFF2-40B4-BE49-F238E27FC236}">
                <a16:creationId xmlns:a16="http://schemas.microsoft.com/office/drawing/2014/main" id="{76550761-BA38-4C70-A936-680148A29210}"/>
              </a:ext>
            </a:extLst>
          </p:cNvPr>
          <p:cNvSpPr/>
          <p:nvPr/>
        </p:nvSpPr>
        <p:spPr>
          <a:xfrm>
            <a:off x="6077970" y="2207626"/>
            <a:ext cx="479653" cy="859807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3896BD19-3CFF-4739-A3B3-0A2CB1DDC2F5}"/>
              </a:ext>
            </a:extLst>
          </p:cNvPr>
          <p:cNvSpPr/>
          <p:nvPr/>
        </p:nvSpPr>
        <p:spPr>
          <a:xfrm>
            <a:off x="7575816" y="2194616"/>
            <a:ext cx="479653" cy="859807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Multiplication Sign 96">
            <a:extLst>
              <a:ext uri="{FF2B5EF4-FFF2-40B4-BE49-F238E27FC236}">
                <a16:creationId xmlns:a16="http://schemas.microsoft.com/office/drawing/2014/main" id="{99610FE5-8776-4072-B8B7-AC9ED52DC65C}"/>
              </a:ext>
            </a:extLst>
          </p:cNvPr>
          <p:cNvSpPr/>
          <p:nvPr/>
        </p:nvSpPr>
        <p:spPr>
          <a:xfrm>
            <a:off x="8793022" y="2218187"/>
            <a:ext cx="479653" cy="859807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09C2-55A6-41F0-8D62-4201F2E3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9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5CED31-9839-4C65-8D66-EA69B9060A40}"/>
              </a:ext>
            </a:extLst>
          </p:cNvPr>
          <p:cNvSpPr txBox="1"/>
          <p:nvPr/>
        </p:nvSpPr>
        <p:spPr>
          <a:xfrm>
            <a:off x="1763333" y="6636"/>
            <a:ext cx="866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Detection –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RCNN – R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egion Proposal Based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CNN –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Drawback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F3C08-A11A-409F-A11A-7682991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96814" y="25364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073FE3-2C7B-4BB7-82E3-4566E685B66E}"/>
              </a:ext>
            </a:extLst>
          </p:cNvPr>
          <p:cNvSpPr/>
          <p:nvPr/>
        </p:nvSpPr>
        <p:spPr>
          <a:xfrm>
            <a:off x="2251546" y="9825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E7E73-CC1E-47EF-9528-5E5D1A60C9BA}"/>
              </a:ext>
            </a:extLst>
          </p:cNvPr>
          <p:cNvSpPr/>
          <p:nvPr/>
        </p:nvSpPr>
        <p:spPr>
          <a:xfrm rot="16200000">
            <a:off x="3938990" y="11250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0DADA0EC-8621-4121-88A3-AAA0DF3486C2}"/>
              </a:ext>
            </a:extLst>
          </p:cNvPr>
          <p:cNvSpPr/>
          <p:nvPr/>
        </p:nvSpPr>
        <p:spPr>
          <a:xfrm rot="5400000">
            <a:off x="3802413" y="2996469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CD3EC8-8F0E-4DAE-A1D3-AFBD5CB1F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64471"/>
              </p:ext>
            </p:extLst>
          </p:nvPr>
        </p:nvGraphicFramePr>
        <p:xfrm>
          <a:off x="7170461" y="1926163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AD16EA-AE33-4AB2-8FD0-B44ACDEEF896}"/>
              </a:ext>
            </a:extLst>
          </p:cNvPr>
          <p:cNvSpPr txBox="1"/>
          <p:nvPr/>
        </p:nvSpPr>
        <p:spPr>
          <a:xfrm>
            <a:off x="5756617" y="4156935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8092B-6524-46D3-9A93-B6E5BDFDA63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657963" y="3350492"/>
            <a:ext cx="512498" cy="442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789F730-825D-4CC1-B571-630B65B9599D}"/>
              </a:ext>
            </a:extLst>
          </p:cNvPr>
          <p:cNvSpPr/>
          <p:nvPr/>
        </p:nvSpPr>
        <p:spPr>
          <a:xfrm>
            <a:off x="3781720" y="2300955"/>
            <a:ext cx="3032398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7E6B4-5FCC-4782-8698-CE6975C1EF76}"/>
              </a:ext>
            </a:extLst>
          </p:cNvPr>
          <p:cNvSpPr txBox="1"/>
          <p:nvPr/>
        </p:nvSpPr>
        <p:spPr>
          <a:xfrm rot="5400000">
            <a:off x="3943579" y="3262489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96550-C078-4A98-B326-82687411AB37}"/>
              </a:ext>
            </a:extLst>
          </p:cNvPr>
          <p:cNvSpPr txBox="1"/>
          <p:nvPr/>
        </p:nvSpPr>
        <p:spPr>
          <a:xfrm>
            <a:off x="9193223" y="2835191"/>
            <a:ext cx="126313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Using 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Linear SVM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per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class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535CD-D633-4F5A-8F5B-6F76F4A6DDBE}"/>
              </a:ext>
            </a:extLst>
          </p:cNvPr>
          <p:cNvSpPr/>
          <p:nvPr/>
        </p:nvSpPr>
        <p:spPr>
          <a:xfrm>
            <a:off x="8481667" y="2738892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54E8D-A391-4FD7-A1CA-846821546E9D}"/>
              </a:ext>
            </a:extLst>
          </p:cNvPr>
          <p:cNvSpPr/>
          <p:nvPr/>
        </p:nvSpPr>
        <p:spPr>
          <a:xfrm>
            <a:off x="8772588" y="2883837"/>
            <a:ext cx="151330" cy="970864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83F6FD-CBB5-41C4-A2B6-5805166A3E65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7503087" y="3354915"/>
            <a:ext cx="978580" cy="1114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0509B6-122E-423A-B590-06C01BF46A1C}"/>
              </a:ext>
            </a:extLst>
          </p:cNvPr>
          <p:cNvSpPr txBox="1"/>
          <p:nvPr/>
        </p:nvSpPr>
        <p:spPr>
          <a:xfrm>
            <a:off x="4696838" y="4549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40215-5F68-46C0-9F1F-B0041C0D5F32}"/>
              </a:ext>
            </a:extLst>
          </p:cNvPr>
          <p:cNvSpPr txBox="1"/>
          <p:nvPr/>
        </p:nvSpPr>
        <p:spPr>
          <a:xfrm>
            <a:off x="4594415" y="1447731"/>
            <a:ext cx="978118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Warping</a:t>
            </a:r>
            <a:endParaRPr lang="en-IN" sz="1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1AFAE3-500C-4E22-8348-DE21B1AC2D74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8923918" y="3369269"/>
            <a:ext cx="269305" cy="45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451731-E490-4AAD-87B3-F75EAC13A7BC}"/>
              </a:ext>
            </a:extLst>
          </p:cNvPr>
          <p:cNvSpPr txBox="1"/>
          <p:nvPr/>
        </p:nvSpPr>
        <p:spPr>
          <a:xfrm>
            <a:off x="3790169" y="4557045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61C6A7-6C72-4801-98AB-AD437B309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337536" y="2861721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52166B-E8E1-4284-A837-A19792C09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428458" y="2951979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206352-BD84-4B94-8BFD-EFC806CB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233" y="3042237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FECD35-9D91-4107-BB4B-2F6748619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719012" y="3266670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9BAEFE-D851-480E-A9CC-0CDE71750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826931" y="3363975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143C73-0C1E-425A-B3B3-E7B39F48308E}"/>
              </a:ext>
            </a:extLst>
          </p:cNvPr>
          <p:cNvCxnSpPr>
            <a:cxnSpLocks/>
          </p:cNvCxnSpPr>
          <p:nvPr/>
        </p:nvCxnSpPr>
        <p:spPr>
          <a:xfrm>
            <a:off x="5644192" y="3916019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C0F5B9-71D2-4CE3-9DAA-726FB3FE33C1}"/>
              </a:ext>
            </a:extLst>
          </p:cNvPr>
          <p:cNvCxnSpPr>
            <a:cxnSpLocks/>
          </p:cNvCxnSpPr>
          <p:nvPr/>
        </p:nvCxnSpPr>
        <p:spPr>
          <a:xfrm>
            <a:off x="5097571" y="3363975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EDF102-01A9-4C98-8FF2-3527C0FA6CE0}"/>
              </a:ext>
            </a:extLst>
          </p:cNvPr>
          <p:cNvSpPr txBox="1"/>
          <p:nvPr/>
        </p:nvSpPr>
        <p:spPr>
          <a:xfrm>
            <a:off x="9193223" y="1181382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4BCF3A-3447-41AA-920F-EA9916A8E493}"/>
              </a:ext>
            </a:extLst>
          </p:cNvPr>
          <p:cNvSpPr/>
          <p:nvPr/>
        </p:nvSpPr>
        <p:spPr>
          <a:xfrm>
            <a:off x="8464969" y="1077432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8BBF34-74EF-4F68-9C7F-6A9BD95B0504}"/>
              </a:ext>
            </a:extLst>
          </p:cNvPr>
          <p:cNvSpPr/>
          <p:nvPr/>
        </p:nvSpPr>
        <p:spPr>
          <a:xfrm>
            <a:off x="8755890" y="1222377"/>
            <a:ext cx="151330" cy="970864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51D311-602E-4359-8671-0FF24C8D0538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8907220" y="1704602"/>
            <a:ext cx="286003" cy="320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A605518-0C6D-49C2-9E3B-8AAB82D3338C}"/>
              </a:ext>
            </a:extLst>
          </p:cNvPr>
          <p:cNvCxnSpPr>
            <a:cxnSpLocks/>
            <a:endCxn id="28" idx="1"/>
          </p:cNvCxnSpPr>
          <p:nvPr/>
        </p:nvCxnSpPr>
        <p:spPr>
          <a:xfrm rot="5400000" flipH="1" flipV="1">
            <a:off x="7403500" y="2304594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F61D9C-24AD-4F64-BEB1-E025CE4B6BE5}"/>
              </a:ext>
            </a:extLst>
          </p:cNvPr>
          <p:cNvSpPr txBox="1"/>
          <p:nvPr/>
        </p:nvSpPr>
        <p:spPr>
          <a:xfrm>
            <a:off x="9206446" y="4686047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64976E-280A-495E-8391-D3D133236D20}"/>
              </a:ext>
            </a:extLst>
          </p:cNvPr>
          <p:cNvSpPr/>
          <p:nvPr/>
        </p:nvSpPr>
        <p:spPr>
          <a:xfrm>
            <a:off x="8481667" y="4354001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AB26F9-D898-46FE-94BA-5049739D1304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 flipV="1">
            <a:off x="8632997" y="4978435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937A81B-41BD-4359-902A-496291F6B2F6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7448029" y="3947533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BE4EACA-F4DA-498D-8088-3A7FFD027000}"/>
              </a:ext>
            </a:extLst>
          </p:cNvPr>
          <p:cNvSpPr/>
          <p:nvPr/>
        </p:nvSpPr>
        <p:spPr>
          <a:xfrm>
            <a:off x="10606811" y="3350492"/>
            <a:ext cx="628936" cy="1638417"/>
          </a:xfrm>
          <a:prstGeom prst="rightBrac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890B0E-86A8-47B1-9941-6821B3F61880}"/>
              </a:ext>
            </a:extLst>
          </p:cNvPr>
          <p:cNvSpPr txBox="1"/>
          <p:nvPr/>
        </p:nvSpPr>
        <p:spPr>
          <a:xfrm>
            <a:off x="11202214" y="3753380"/>
            <a:ext cx="91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Training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+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Testing</a:t>
            </a:r>
            <a:endParaRPr lang="en-IN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C4D569-680E-44FE-84AE-5AE248AE3925}"/>
              </a:ext>
            </a:extLst>
          </p:cNvPr>
          <p:cNvSpPr txBox="1"/>
          <p:nvPr/>
        </p:nvSpPr>
        <p:spPr>
          <a:xfrm rot="5400000">
            <a:off x="4371149" y="3309794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8BF825-3614-4941-B7F1-7739F9185957}"/>
              </a:ext>
            </a:extLst>
          </p:cNvPr>
          <p:cNvSpPr txBox="1"/>
          <p:nvPr/>
        </p:nvSpPr>
        <p:spPr>
          <a:xfrm>
            <a:off x="9193223" y="861092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1</a:t>
            </a:r>
            <a:endParaRPr lang="en-IN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74047-43FE-4763-8792-8ED77935123E}"/>
              </a:ext>
            </a:extLst>
          </p:cNvPr>
          <p:cNvSpPr txBox="1"/>
          <p:nvPr/>
        </p:nvSpPr>
        <p:spPr>
          <a:xfrm>
            <a:off x="9193223" y="2520210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2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42EB18-152E-4AD7-888D-73153556692C}"/>
              </a:ext>
            </a:extLst>
          </p:cNvPr>
          <p:cNvSpPr txBox="1"/>
          <p:nvPr/>
        </p:nvSpPr>
        <p:spPr>
          <a:xfrm>
            <a:off x="9193223" y="4370576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68212C3-BA4B-4F5A-BA4C-D4228D8E7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B1FD65-E32D-4041-A0EC-A6A6E33C7E6D}"/>
              </a:ext>
            </a:extLst>
          </p:cNvPr>
          <p:cNvCxnSpPr>
            <a:cxnSpLocks/>
          </p:cNvCxnSpPr>
          <p:nvPr/>
        </p:nvCxnSpPr>
        <p:spPr>
          <a:xfrm flipV="1">
            <a:off x="1975974" y="3354915"/>
            <a:ext cx="1681073" cy="27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38FFB7-DC1F-4CF1-9458-8BDF0B60AF71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1001936" y="12868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9494512-1D54-45E8-B7CA-398075DB8DFF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4417581" y="1293063"/>
            <a:ext cx="1318391" cy="156865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3F75687-A686-4B27-B126-F9F3F5B5A9A0}"/>
              </a:ext>
            </a:extLst>
          </p:cNvPr>
          <p:cNvSpPr/>
          <p:nvPr/>
        </p:nvSpPr>
        <p:spPr>
          <a:xfrm>
            <a:off x="5951681" y="3406794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E2146D-7F7D-42D2-93B6-1C875C5818AA}"/>
              </a:ext>
            </a:extLst>
          </p:cNvPr>
          <p:cNvSpPr/>
          <p:nvPr/>
        </p:nvSpPr>
        <p:spPr>
          <a:xfrm>
            <a:off x="6246440" y="3847442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4A33C6-AF1E-4BE0-A288-E80687D74924}"/>
              </a:ext>
            </a:extLst>
          </p:cNvPr>
          <p:cNvSpPr txBox="1"/>
          <p:nvPr/>
        </p:nvSpPr>
        <p:spPr>
          <a:xfrm>
            <a:off x="3657047" y="5754810"/>
            <a:ext cx="70851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How to Project or translate ROI proposals to feature maps ?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Alternative of Warping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Spatial pyramid pooling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4D1F843-061A-41E5-9373-B98F6FDD8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028" y="4656551"/>
            <a:ext cx="1205289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B521EA3-AD2E-47F8-9566-4C2028FFC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8919" y="4865316"/>
            <a:ext cx="591356" cy="5913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9335E6-DE5A-47DA-91AA-1CE2AF8FA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824" y="5663710"/>
            <a:ext cx="1198493" cy="80012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2C836B2-AE26-4CB0-B42F-1809AD20A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092" y="5873031"/>
            <a:ext cx="591356" cy="5908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6F0B8E0-6BA3-4030-8E6A-6DEB9DBF5F8F}"/>
              </a:ext>
            </a:extLst>
          </p:cNvPr>
          <p:cNvSpPr/>
          <p:nvPr/>
        </p:nvSpPr>
        <p:spPr>
          <a:xfrm>
            <a:off x="1037332" y="4516157"/>
            <a:ext cx="2388045" cy="201531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F293AD-D15F-4AD4-9CDD-A09CC4A237BA}"/>
              </a:ext>
            </a:extLst>
          </p:cNvPr>
          <p:cNvSpPr txBox="1"/>
          <p:nvPr/>
        </p:nvSpPr>
        <p:spPr>
          <a:xfrm>
            <a:off x="2708164" y="5570211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Warp</a:t>
            </a:r>
            <a:endParaRPr lang="en-IN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A52E18-5E21-4898-AE09-CEB70027306C}"/>
              </a:ext>
            </a:extLst>
          </p:cNvPr>
          <p:cNvSpPr txBox="1"/>
          <p:nvPr/>
        </p:nvSpPr>
        <p:spPr>
          <a:xfrm>
            <a:off x="2669991" y="4608952"/>
            <a:ext cx="629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Crop</a:t>
            </a:r>
            <a:endParaRPr lang="en-IN" sz="1200" dirty="0"/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2333829A-A6A3-46DA-BA8A-5392A3A4070C}"/>
              </a:ext>
            </a:extLst>
          </p:cNvPr>
          <p:cNvSpPr/>
          <p:nvPr/>
        </p:nvSpPr>
        <p:spPr>
          <a:xfrm>
            <a:off x="4834010" y="1262584"/>
            <a:ext cx="503525" cy="730187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233EAB8-7C13-4FC3-8245-A843B4A49D7B}"/>
              </a:ext>
            </a:extLst>
          </p:cNvPr>
          <p:cNvSpPr txBox="1"/>
          <p:nvPr/>
        </p:nvSpPr>
        <p:spPr>
          <a:xfrm>
            <a:off x="6145235" y="2424500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D09013-90AC-4415-B9C1-C90E0FEA4AD9}"/>
              </a:ext>
            </a:extLst>
          </p:cNvPr>
          <p:cNvCxnSpPr>
            <a:cxnSpLocks/>
          </p:cNvCxnSpPr>
          <p:nvPr/>
        </p:nvCxnSpPr>
        <p:spPr>
          <a:xfrm flipH="1">
            <a:off x="6078280" y="2738892"/>
            <a:ext cx="258343" cy="667902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AC83A82D-6EA9-42C1-83EF-D05329B90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5" t="24133" r="7374" b="-1"/>
          <a:stretch/>
        </p:blipFill>
        <p:spPr>
          <a:xfrm>
            <a:off x="6968368" y="770941"/>
            <a:ext cx="693950" cy="8033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AA6B4DF-8669-4063-B9B3-D40EB2129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7335" r="54814" b="33566"/>
          <a:stretch/>
        </p:blipFill>
        <p:spPr>
          <a:xfrm>
            <a:off x="5979067" y="887395"/>
            <a:ext cx="693950" cy="59469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A670C27-73E0-45E8-AA9C-7462EF00E476}"/>
              </a:ext>
            </a:extLst>
          </p:cNvPr>
          <p:cNvSpPr/>
          <p:nvPr/>
        </p:nvSpPr>
        <p:spPr>
          <a:xfrm>
            <a:off x="5866937" y="680144"/>
            <a:ext cx="1867232" cy="101660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047E95F-1B44-4034-9308-0FB7B3B9A94E}"/>
              </a:ext>
            </a:extLst>
          </p:cNvPr>
          <p:cNvCxnSpPr>
            <a:cxnSpLocks/>
          </p:cNvCxnSpPr>
          <p:nvPr/>
        </p:nvCxnSpPr>
        <p:spPr>
          <a:xfrm>
            <a:off x="6738681" y="1213485"/>
            <a:ext cx="21814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994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FD1BB988-4924-48C1-895B-F01B1E348134}"/>
              </a:ext>
            </a:extLst>
          </p:cNvPr>
          <p:cNvSpPr/>
          <p:nvPr/>
        </p:nvSpPr>
        <p:spPr>
          <a:xfrm rot="5400000">
            <a:off x="5855940" y="3435279"/>
            <a:ext cx="2857504" cy="853385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972A81A-EFF1-4B26-BAD0-55609C987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64206" y="30063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C8841EB0-4519-4F22-9C78-314A558A46C3}"/>
              </a:ext>
            </a:extLst>
          </p:cNvPr>
          <p:cNvSpPr/>
          <p:nvPr/>
        </p:nvSpPr>
        <p:spPr>
          <a:xfrm>
            <a:off x="2218938" y="14524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09C6B-D911-489E-A71C-1FE8BD8B406B}"/>
              </a:ext>
            </a:extLst>
          </p:cNvPr>
          <p:cNvSpPr/>
          <p:nvPr/>
        </p:nvSpPr>
        <p:spPr>
          <a:xfrm rot="16200000">
            <a:off x="3906382" y="15949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69" name="Trapezoid 68">
            <a:extLst>
              <a:ext uri="{FF2B5EF4-FFF2-40B4-BE49-F238E27FC236}">
                <a16:creationId xmlns:a16="http://schemas.microsoft.com/office/drawing/2014/main" id="{58EB67C3-F1D8-49A3-8A79-3E84C93B967B}"/>
              </a:ext>
            </a:extLst>
          </p:cNvPr>
          <p:cNvSpPr/>
          <p:nvPr/>
        </p:nvSpPr>
        <p:spPr>
          <a:xfrm rot="5400000">
            <a:off x="3452156" y="3431076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B053F81-106D-4F83-8B42-937A6A2872F8}"/>
              </a:ext>
            </a:extLst>
          </p:cNvPr>
          <p:cNvSpPr txBox="1"/>
          <p:nvPr/>
        </p:nvSpPr>
        <p:spPr>
          <a:xfrm>
            <a:off x="5406360" y="4591542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CA3F8AC-DA16-4893-A202-9FA938AC8E38}"/>
              </a:ext>
            </a:extLst>
          </p:cNvPr>
          <p:cNvCxnSpPr>
            <a:cxnSpLocks/>
            <a:stCxn id="72" idx="3"/>
            <a:endCxn id="65" idx="2"/>
          </p:cNvCxnSpPr>
          <p:nvPr/>
        </p:nvCxnSpPr>
        <p:spPr>
          <a:xfrm flipV="1">
            <a:off x="6463861" y="3861972"/>
            <a:ext cx="394139" cy="16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A263FCF-5762-4F4E-9C16-846A41B87D62}"/>
              </a:ext>
            </a:extLst>
          </p:cNvPr>
          <p:cNvSpPr/>
          <p:nvPr/>
        </p:nvSpPr>
        <p:spPr>
          <a:xfrm>
            <a:off x="3219859" y="2735562"/>
            <a:ext cx="3244002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B66F1B-B21E-47BF-A90F-5D4F9C2FC11A}"/>
              </a:ext>
            </a:extLst>
          </p:cNvPr>
          <p:cNvSpPr txBox="1"/>
          <p:nvPr/>
        </p:nvSpPr>
        <p:spPr>
          <a:xfrm rot="5400000">
            <a:off x="3593322" y="3697096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8A60D4E-428C-4E51-BC20-B95147798C64}"/>
              </a:ext>
            </a:extLst>
          </p:cNvPr>
          <p:cNvSpPr txBox="1"/>
          <p:nvPr/>
        </p:nvSpPr>
        <p:spPr>
          <a:xfrm>
            <a:off x="9322983" y="3306728"/>
            <a:ext cx="126313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Using 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Linear SVM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per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class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CAAA5C-2812-40A1-A38B-1F16DE97D890}"/>
              </a:ext>
            </a:extLst>
          </p:cNvPr>
          <p:cNvSpPr/>
          <p:nvPr/>
        </p:nvSpPr>
        <p:spPr>
          <a:xfrm>
            <a:off x="8611427" y="3210429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0B0E1A-6112-40C1-9071-02DCE219455C}"/>
              </a:ext>
            </a:extLst>
          </p:cNvPr>
          <p:cNvSpPr/>
          <p:nvPr/>
        </p:nvSpPr>
        <p:spPr>
          <a:xfrm>
            <a:off x="8902348" y="3355374"/>
            <a:ext cx="151330" cy="970864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B614FEE-0B95-47AE-A196-E002747F2FA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7711386" y="3837600"/>
            <a:ext cx="900041" cy="1488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B7E455-BBF2-4276-950D-78E5734BE2C0}"/>
              </a:ext>
            </a:extLst>
          </p:cNvPr>
          <p:cNvCxnSpPr>
            <a:cxnSpLocks/>
            <a:stCxn id="76" idx="3"/>
            <a:endCxn id="74" idx="1"/>
          </p:cNvCxnSpPr>
          <p:nvPr/>
        </p:nvCxnSpPr>
        <p:spPr>
          <a:xfrm>
            <a:off x="9053678" y="3840806"/>
            <a:ext cx="269305" cy="45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A353CE6-620E-4495-BA0D-2B4FDFD3C224}"/>
              </a:ext>
            </a:extLst>
          </p:cNvPr>
          <p:cNvSpPr txBox="1"/>
          <p:nvPr/>
        </p:nvSpPr>
        <p:spPr>
          <a:xfrm>
            <a:off x="3439912" y="4991652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3F82E20-D61F-47E2-92DF-EBD76A81C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4987279" y="3296328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E0EA904-15C9-460B-973A-7A0AD3E9B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078201" y="3386586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0E71A97-F46F-4EFE-AE98-ACA513B6A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976" y="3476844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35DB220-9267-48BC-9BA8-AB0464A5B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368755" y="3701277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FA38ECA-0DF6-4219-8B90-C90369844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476674" y="3798582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6C33255-BD09-4D0B-BDBF-D1E813304BE5}"/>
              </a:ext>
            </a:extLst>
          </p:cNvPr>
          <p:cNvCxnSpPr>
            <a:cxnSpLocks/>
          </p:cNvCxnSpPr>
          <p:nvPr/>
        </p:nvCxnSpPr>
        <p:spPr>
          <a:xfrm>
            <a:off x="5293935" y="4350626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EDFE52-D255-4F45-9415-F786AF6F6CE5}"/>
              </a:ext>
            </a:extLst>
          </p:cNvPr>
          <p:cNvCxnSpPr>
            <a:cxnSpLocks/>
          </p:cNvCxnSpPr>
          <p:nvPr/>
        </p:nvCxnSpPr>
        <p:spPr>
          <a:xfrm>
            <a:off x="4747314" y="3798582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9889F96-C3A0-46EE-A51B-F7A0D33068E6}"/>
              </a:ext>
            </a:extLst>
          </p:cNvPr>
          <p:cNvSpPr txBox="1"/>
          <p:nvPr/>
        </p:nvSpPr>
        <p:spPr>
          <a:xfrm>
            <a:off x="9322983" y="1652919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9EE02E7-738D-4257-92F6-63513F751EE7}"/>
              </a:ext>
            </a:extLst>
          </p:cNvPr>
          <p:cNvSpPr/>
          <p:nvPr/>
        </p:nvSpPr>
        <p:spPr>
          <a:xfrm>
            <a:off x="8594729" y="1548969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4818C37-54B4-43A1-B5D8-6F2DC3153B88}"/>
              </a:ext>
            </a:extLst>
          </p:cNvPr>
          <p:cNvSpPr/>
          <p:nvPr/>
        </p:nvSpPr>
        <p:spPr>
          <a:xfrm>
            <a:off x="8885650" y="1693914"/>
            <a:ext cx="151330" cy="970864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AF374C2-25BC-4F4F-A178-A008F9F88EA7}"/>
              </a:ext>
            </a:extLst>
          </p:cNvPr>
          <p:cNvCxnSpPr>
            <a:cxnSpLocks/>
            <a:stCxn id="89" idx="3"/>
            <a:endCxn id="87" idx="1"/>
          </p:cNvCxnSpPr>
          <p:nvPr/>
        </p:nvCxnSpPr>
        <p:spPr>
          <a:xfrm flipV="1">
            <a:off x="9036980" y="2176139"/>
            <a:ext cx="286003" cy="320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DAAEC27E-220D-4BA3-8E77-1CAB8C8B8C37}"/>
              </a:ext>
            </a:extLst>
          </p:cNvPr>
          <p:cNvCxnSpPr>
            <a:cxnSpLocks/>
            <a:endCxn id="88" idx="1"/>
          </p:cNvCxnSpPr>
          <p:nvPr/>
        </p:nvCxnSpPr>
        <p:spPr>
          <a:xfrm rot="5400000" flipH="1" flipV="1">
            <a:off x="7533260" y="2776131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5723F3-2262-4FBB-8265-1287277F26B4}"/>
              </a:ext>
            </a:extLst>
          </p:cNvPr>
          <p:cNvSpPr txBox="1"/>
          <p:nvPr/>
        </p:nvSpPr>
        <p:spPr>
          <a:xfrm>
            <a:off x="9336206" y="5157584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BD7BCA-CFE6-4CFD-973B-4BE6D67944E2}"/>
              </a:ext>
            </a:extLst>
          </p:cNvPr>
          <p:cNvSpPr/>
          <p:nvPr/>
        </p:nvSpPr>
        <p:spPr>
          <a:xfrm>
            <a:off x="8611427" y="4825538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1BF83-DE21-4735-B6C7-08C3E9DE8084}"/>
              </a:ext>
            </a:extLst>
          </p:cNvPr>
          <p:cNvCxnSpPr>
            <a:cxnSpLocks/>
            <a:stCxn id="93" idx="3"/>
            <a:endCxn id="92" idx="1"/>
          </p:cNvCxnSpPr>
          <p:nvPr/>
        </p:nvCxnSpPr>
        <p:spPr>
          <a:xfrm flipV="1">
            <a:off x="8762757" y="5449972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81168D3A-1352-497C-BE3E-AD2F0EDC6CEA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7577789" y="4419070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ight Brace 95">
            <a:extLst>
              <a:ext uri="{FF2B5EF4-FFF2-40B4-BE49-F238E27FC236}">
                <a16:creationId xmlns:a16="http://schemas.microsoft.com/office/drawing/2014/main" id="{F941FFB1-C1D9-45F7-BB81-012E9018349B}"/>
              </a:ext>
            </a:extLst>
          </p:cNvPr>
          <p:cNvSpPr/>
          <p:nvPr/>
        </p:nvSpPr>
        <p:spPr>
          <a:xfrm>
            <a:off x="10736571" y="3822029"/>
            <a:ext cx="628936" cy="1638417"/>
          </a:xfrm>
          <a:prstGeom prst="rightBrac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665A4A-C5CE-4064-9327-49602DF69295}"/>
              </a:ext>
            </a:extLst>
          </p:cNvPr>
          <p:cNvSpPr txBox="1"/>
          <p:nvPr/>
        </p:nvSpPr>
        <p:spPr>
          <a:xfrm>
            <a:off x="11209005" y="4231558"/>
            <a:ext cx="91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Training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+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Testing</a:t>
            </a:r>
            <a:endParaRPr lang="en-IN" sz="1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4FEC40-ED5A-4F6B-A216-E73BB35B3C1D}"/>
              </a:ext>
            </a:extLst>
          </p:cNvPr>
          <p:cNvSpPr txBox="1"/>
          <p:nvPr/>
        </p:nvSpPr>
        <p:spPr>
          <a:xfrm rot="5400000">
            <a:off x="4020892" y="3744401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925EFB7-B082-4EFB-8A1B-F45477972020}"/>
              </a:ext>
            </a:extLst>
          </p:cNvPr>
          <p:cNvSpPr txBox="1"/>
          <p:nvPr/>
        </p:nvSpPr>
        <p:spPr>
          <a:xfrm>
            <a:off x="9322983" y="1332629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1</a:t>
            </a:r>
            <a:endParaRPr lang="en-IN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B96AF6F-CBAB-42FB-808C-3923AE132F91}"/>
              </a:ext>
            </a:extLst>
          </p:cNvPr>
          <p:cNvSpPr txBox="1"/>
          <p:nvPr/>
        </p:nvSpPr>
        <p:spPr>
          <a:xfrm>
            <a:off x="9322983" y="2991747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2</a:t>
            </a:r>
            <a:endParaRPr lang="en-IN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BD66568-16CB-4036-B571-80092A4A0350}"/>
              </a:ext>
            </a:extLst>
          </p:cNvPr>
          <p:cNvSpPr txBox="1"/>
          <p:nvPr/>
        </p:nvSpPr>
        <p:spPr>
          <a:xfrm>
            <a:off x="9322983" y="4842113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0811345-18E7-4D47-A99C-E4272D2FB265}"/>
              </a:ext>
            </a:extLst>
          </p:cNvPr>
          <p:cNvCxnSpPr>
            <a:cxnSpLocks/>
          </p:cNvCxnSpPr>
          <p:nvPr/>
        </p:nvCxnSpPr>
        <p:spPr>
          <a:xfrm>
            <a:off x="1943366" y="3825093"/>
            <a:ext cx="1526161" cy="8782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CA5AEA91-474A-448E-BE3F-A7CCA374DDA4}"/>
              </a:ext>
            </a:extLst>
          </p:cNvPr>
          <p:cNvCxnSpPr>
            <a:cxnSpLocks/>
            <a:stCxn id="66" idx="0"/>
            <a:endCxn id="67" idx="1"/>
          </p:cNvCxnSpPr>
          <p:nvPr/>
        </p:nvCxnSpPr>
        <p:spPr>
          <a:xfrm rot="5400000" flipH="1" flipV="1">
            <a:off x="969328" y="17567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CCE7AD44-B814-4CEF-8782-1BC7CCE92470}"/>
              </a:ext>
            </a:extLst>
          </p:cNvPr>
          <p:cNvCxnSpPr>
            <a:cxnSpLocks/>
            <a:stCxn id="68" idx="2"/>
            <a:endCxn id="80" idx="0"/>
          </p:cNvCxnSpPr>
          <p:nvPr/>
        </p:nvCxnSpPr>
        <p:spPr>
          <a:xfrm>
            <a:off x="4384973" y="1762963"/>
            <a:ext cx="1000742" cy="153336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6B93D67-94A8-4552-B0C1-BD5092E6963B}"/>
              </a:ext>
            </a:extLst>
          </p:cNvPr>
          <p:cNvSpPr/>
          <p:nvPr/>
        </p:nvSpPr>
        <p:spPr>
          <a:xfrm>
            <a:off x="5601424" y="3841401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BEB23D4-129D-4F0B-A0E6-A6FC9B9C4B67}"/>
              </a:ext>
            </a:extLst>
          </p:cNvPr>
          <p:cNvSpPr/>
          <p:nvPr/>
        </p:nvSpPr>
        <p:spPr>
          <a:xfrm>
            <a:off x="5896183" y="4282049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7FA2B30-9C78-4F0D-B6C6-BF9512E454A9}"/>
              </a:ext>
            </a:extLst>
          </p:cNvPr>
          <p:cNvSpPr txBox="1"/>
          <p:nvPr/>
        </p:nvSpPr>
        <p:spPr>
          <a:xfrm>
            <a:off x="5794978" y="2859107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5CF4E4C-5F8E-43D4-8BE5-A82772EE65CD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5728021" y="3115166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63E9EB0-22C0-43A7-ACE8-70C88F4C6043}"/>
              </a:ext>
            </a:extLst>
          </p:cNvPr>
          <p:cNvSpPr txBox="1"/>
          <p:nvPr/>
        </p:nvSpPr>
        <p:spPr>
          <a:xfrm>
            <a:off x="4664230" y="9248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3367849-260C-49F4-9A53-7F3DBC1CD615}"/>
              </a:ext>
            </a:extLst>
          </p:cNvPr>
          <p:cNvCxnSpPr>
            <a:cxnSpLocks/>
          </p:cNvCxnSpPr>
          <p:nvPr/>
        </p:nvCxnSpPr>
        <p:spPr>
          <a:xfrm>
            <a:off x="7951208" y="1059855"/>
            <a:ext cx="0" cy="5217412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AA64D25-14EF-4591-8ECB-3E0760A7EB54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ast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R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egion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P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roposal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C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onvolutional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eural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etwork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- FRCNN</a:t>
            </a:r>
            <a:endParaRPr lang="en-IN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FF39221-9276-4255-98F6-C0DEC9840898}"/>
              </a:ext>
            </a:extLst>
          </p:cNvPr>
          <p:cNvSpPr txBox="1"/>
          <p:nvPr/>
        </p:nvSpPr>
        <p:spPr>
          <a:xfrm>
            <a:off x="4689632" y="516612"/>
            <a:ext cx="2812733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RCNN</a:t>
            </a:r>
            <a:r>
              <a:rPr lang="en-US" sz="1400" dirty="0"/>
              <a:t> </a:t>
            </a:r>
            <a:r>
              <a:rPr lang="en-IN" sz="1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SPPNet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B2D13-FEF6-46EC-B9A3-4BDDB2B1D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9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D9C606D0-1B15-4BAD-9DFC-BDB9E1FCD121}"/>
              </a:ext>
            </a:extLst>
          </p:cNvPr>
          <p:cNvSpPr/>
          <p:nvPr/>
        </p:nvSpPr>
        <p:spPr>
          <a:xfrm rot="5400000">
            <a:off x="5855940" y="3435279"/>
            <a:ext cx="2857504" cy="853385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7CA55E0-8171-4CE6-A3E0-5066A2ED1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64206" y="30063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26189D09-551D-47AB-9FBD-39BB1063305A}"/>
              </a:ext>
            </a:extLst>
          </p:cNvPr>
          <p:cNvSpPr/>
          <p:nvPr/>
        </p:nvSpPr>
        <p:spPr>
          <a:xfrm>
            <a:off x="2218938" y="14524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5ADAA69-DAC2-44A0-853C-321CEFF0B42D}"/>
              </a:ext>
            </a:extLst>
          </p:cNvPr>
          <p:cNvSpPr/>
          <p:nvPr/>
        </p:nvSpPr>
        <p:spPr>
          <a:xfrm rot="16200000">
            <a:off x="3906382" y="15949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109" name="Trapezoid 108">
            <a:extLst>
              <a:ext uri="{FF2B5EF4-FFF2-40B4-BE49-F238E27FC236}">
                <a16:creationId xmlns:a16="http://schemas.microsoft.com/office/drawing/2014/main" id="{1DE27996-7C4D-4C65-8606-C9A54FEB1DE6}"/>
              </a:ext>
            </a:extLst>
          </p:cNvPr>
          <p:cNvSpPr/>
          <p:nvPr/>
        </p:nvSpPr>
        <p:spPr>
          <a:xfrm rot="5400000">
            <a:off x="3452156" y="3431076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38EE0AA-B660-48F6-B708-326D9E07E003}"/>
              </a:ext>
            </a:extLst>
          </p:cNvPr>
          <p:cNvSpPr txBox="1"/>
          <p:nvPr/>
        </p:nvSpPr>
        <p:spPr>
          <a:xfrm>
            <a:off x="5406360" y="4591542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4559734-8A61-4B26-AB54-04D4FC8936B7}"/>
              </a:ext>
            </a:extLst>
          </p:cNvPr>
          <p:cNvCxnSpPr>
            <a:cxnSpLocks/>
            <a:stCxn id="112" idx="3"/>
            <a:endCxn id="105" idx="2"/>
          </p:cNvCxnSpPr>
          <p:nvPr/>
        </p:nvCxnSpPr>
        <p:spPr>
          <a:xfrm flipV="1">
            <a:off x="6463861" y="3861972"/>
            <a:ext cx="394139" cy="16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71819D-6FBD-47B4-A07B-62A15F546877}"/>
              </a:ext>
            </a:extLst>
          </p:cNvPr>
          <p:cNvSpPr/>
          <p:nvPr/>
        </p:nvSpPr>
        <p:spPr>
          <a:xfrm>
            <a:off x="3219859" y="2735562"/>
            <a:ext cx="3244002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4652E99-5668-4286-9C48-091C02B8FDBB}"/>
              </a:ext>
            </a:extLst>
          </p:cNvPr>
          <p:cNvSpPr txBox="1"/>
          <p:nvPr/>
        </p:nvSpPr>
        <p:spPr>
          <a:xfrm rot="5400000">
            <a:off x="3593322" y="3697096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685E4B7-D94C-48BE-BDAB-C519A0032B1D}"/>
              </a:ext>
            </a:extLst>
          </p:cNvPr>
          <p:cNvSpPr txBox="1"/>
          <p:nvPr/>
        </p:nvSpPr>
        <p:spPr>
          <a:xfrm>
            <a:off x="9322983" y="3306728"/>
            <a:ext cx="126313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Score Using 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Linear SVM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per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class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9A518DF-2E07-438F-AB05-FDCA01E9C62A}"/>
              </a:ext>
            </a:extLst>
          </p:cNvPr>
          <p:cNvSpPr/>
          <p:nvPr/>
        </p:nvSpPr>
        <p:spPr>
          <a:xfrm>
            <a:off x="8611427" y="3210429"/>
            <a:ext cx="151330" cy="1254341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9F1BE3C-626E-4238-B438-6A6CA6167ECC}"/>
              </a:ext>
            </a:extLst>
          </p:cNvPr>
          <p:cNvSpPr/>
          <p:nvPr/>
        </p:nvSpPr>
        <p:spPr>
          <a:xfrm>
            <a:off x="8902348" y="3355374"/>
            <a:ext cx="151330" cy="970864"/>
          </a:xfrm>
          <a:prstGeom prst="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EA33123-0178-4722-A966-8E51F852E3DC}"/>
              </a:ext>
            </a:extLst>
          </p:cNvPr>
          <p:cNvCxnSpPr>
            <a:cxnSpLocks/>
            <a:endCxn id="115" idx="1"/>
          </p:cNvCxnSpPr>
          <p:nvPr/>
        </p:nvCxnSpPr>
        <p:spPr>
          <a:xfrm flipV="1">
            <a:off x="7711386" y="3837600"/>
            <a:ext cx="900041" cy="1488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7676543-319F-45A6-B913-4273BF47C77B}"/>
              </a:ext>
            </a:extLst>
          </p:cNvPr>
          <p:cNvCxnSpPr>
            <a:cxnSpLocks/>
            <a:stCxn id="116" idx="3"/>
            <a:endCxn id="114" idx="1"/>
          </p:cNvCxnSpPr>
          <p:nvPr/>
        </p:nvCxnSpPr>
        <p:spPr>
          <a:xfrm>
            <a:off x="9053678" y="3840806"/>
            <a:ext cx="269305" cy="45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41C48FD-6203-410B-B6B3-46DD8F938AF0}"/>
              </a:ext>
            </a:extLst>
          </p:cNvPr>
          <p:cNvSpPr txBox="1"/>
          <p:nvPr/>
        </p:nvSpPr>
        <p:spPr>
          <a:xfrm>
            <a:off x="3439912" y="4991652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10895B77-9F7B-44F9-946A-D0B0F9EF9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4987279" y="3296328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34F9E1DC-CA8B-4CC0-8322-938F7DEB4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078201" y="3386586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877ABC1-466F-4A46-A133-AFF6883B9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976" y="3476844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2F8B4E8-C21E-43D7-8E73-2B94DF03B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368755" y="3701277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9B90163-8D97-433A-9561-F6B8A34D9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476674" y="3798582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936F807-E914-4C62-BAB0-8F2EF4A66182}"/>
              </a:ext>
            </a:extLst>
          </p:cNvPr>
          <p:cNvCxnSpPr>
            <a:cxnSpLocks/>
          </p:cNvCxnSpPr>
          <p:nvPr/>
        </p:nvCxnSpPr>
        <p:spPr>
          <a:xfrm>
            <a:off x="5293935" y="4350626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5F6559C-1A8E-4F9F-BB44-275CE10942C5}"/>
              </a:ext>
            </a:extLst>
          </p:cNvPr>
          <p:cNvCxnSpPr>
            <a:cxnSpLocks/>
          </p:cNvCxnSpPr>
          <p:nvPr/>
        </p:nvCxnSpPr>
        <p:spPr>
          <a:xfrm>
            <a:off x="4747314" y="3798582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CDC94A7-5064-4DFF-8A1D-B5607FE8F4F9}"/>
              </a:ext>
            </a:extLst>
          </p:cNvPr>
          <p:cNvSpPr txBox="1"/>
          <p:nvPr/>
        </p:nvSpPr>
        <p:spPr>
          <a:xfrm>
            <a:off x="9322983" y="1652919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D1D34AE-8BC4-4D08-A02D-C4394543C7D0}"/>
              </a:ext>
            </a:extLst>
          </p:cNvPr>
          <p:cNvSpPr/>
          <p:nvPr/>
        </p:nvSpPr>
        <p:spPr>
          <a:xfrm>
            <a:off x="8594729" y="1548969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90621C-732C-4CCF-ACA0-181FAFB3DF36}"/>
              </a:ext>
            </a:extLst>
          </p:cNvPr>
          <p:cNvSpPr/>
          <p:nvPr/>
        </p:nvSpPr>
        <p:spPr>
          <a:xfrm>
            <a:off x="8885650" y="1693914"/>
            <a:ext cx="151330" cy="970864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Fc2</a:t>
            </a:r>
            <a:endParaRPr lang="en-IN" sz="1400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948FD27-2373-442D-A256-306AA2FE6C80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V="1">
            <a:off x="9036980" y="2176139"/>
            <a:ext cx="286003" cy="320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7DD8D34-764E-44B5-9438-A78F915FB6EA}"/>
              </a:ext>
            </a:extLst>
          </p:cNvPr>
          <p:cNvCxnSpPr>
            <a:cxnSpLocks/>
            <a:endCxn id="128" idx="1"/>
          </p:cNvCxnSpPr>
          <p:nvPr/>
        </p:nvCxnSpPr>
        <p:spPr>
          <a:xfrm rot="5400000" flipH="1" flipV="1">
            <a:off x="7533260" y="2776131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127927C-C41C-4DB9-88F8-84F0984EB7BF}"/>
              </a:ext>
            </a:extLst>
          </p:cNvPr>
          <p:cNvSpPr txBox="1"/>
          <p:nvPr/>
        </p:nvSpPr>
        <p:spPr>
          <a:xfrm>
            <a:off x="9336206" y="5157584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6CBACB2-91EA-4581-8177-247AEB243308}"/>
              </a:ext>
            </a:extLst>
          </p:cNvPr>
          <p:cNvSpPr/>
          <p:nvPr/>
        </p:nvSpPr>
        <p:spPr>
          <a:xfrm>
            <a:off x="8611427" y="4825538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D8976E3-9CD5-4AFC-9C25-C52B8460E494}"/>
              </a:ext>
            </a:extLst>
          </p:cNvPr>
          <p:cNvCxnSpPr>
            <a:cxnSpLocks/>
            <a:stCxn id="133" idx="3"/>
            <a:endCxn id="132" idx="1"/>
          </p:cNvCxnSpPr>
          <p:nvPr/>
        </p:nvCxnSpPr>
        <p:spPr>
          <a:xfrm flipV="1">
            <a:off x="8762757" y="5449972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FAB313BE-AA49-4B9D-A2A9-8CC3B98B612B}"/>
              </a:ext>
            </a:extLst>
          </p:cNvPr>
          <p:cNvCxnSpPr>
            <a:cxnSpLocks/>
            <a:endCxn id="133" idx="1"/>
          </p:cNvCxnSpPr>
          <p:nvPr/>
        </p:nvCxnSpPr>
        <p:spPr>
          <a:xfrm rot="16200000" flipH="1">
            <a:off x="7577789" y="4419070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ight Brace 135">
            <a:extLst>
              <a:ext uri="{FF2B5EF4-FFF2-40B4-BE49-F238E27FC236}">
                <a16:creationId xmlns:a16="http://schemas.microsoft.com/office/drawing/2014/main" id="{B576493E-C3D0-4AFA-9DE5-49F6EB634C61}"/>
              </a:ext>
            </a:extLst>
          </p:cNvPr>
          <p:cNvSpPr/>
          <p:nvPr/>
        </p:nvSpPr>
        <p:spPr>
          <a:xfrm>
            <a:off x="10736571" y="3822029"/>
            <a:ext cx="628936" cy="1638417"/>
          </a:xfrm>
          <a:prstGeom prst="rightBrac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E792AF5-2003-4549-BB15-5605A3581BC1}"/>
              </a:ext>
            </a:extLst>
          </p:cNvPr>
          <p:cNvSpPr txBox="1"/>
          <p:nvPr/>
        </p:nvSpPr>
        <p:spPr>
          <a:xfrm>
            <a:off x="11209005" y="4231558"/>
            <a:ext cx="91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Training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+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Testing</a:t>
            </a:r>
            <a:endParaRPr lang="en-IN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82D0A16-C466-4190-BA7A-9DB1CFD53DB0}"/>
              </a:ext>
            </a:extLst>
          </p:cNvPr>
          <p:cNvSpPr txBox="1"/>
          <p:nvPr/>
        </p:nvSpPr>
        <p:spPr>
          <a:xfrm rot="5400000">
            <a:off x="4020892" y="3744401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18B08A-D1EF-4042-8566-48C1119E7E73}"/>
              </a:ext>
            </a:extLst>
          </p:cNvPr>
          <p:cNvSpPr txBox="1"/>
          <p:nvPr/>
        </p:nvSpPr>
        <p:spPr>
          <a:xfrm>
            <a:off x="9322983" y="1332629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1</a:t>
            </a:r>
            <a:endParaRPr lang="en-IN" sz="14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13AD3E8-D4D1-474A-9D6B-06941AC5B7C1}"/>
              </a:ext>
            </a:extLst>
          </p:cNvPr>
          <p:cNvSpPr txBox="1"/>
          <p:nvPr/>
        </p:nvSpPr>
        <p:spPr>
          <a:xfrm>
            <a:off x="9322983" y="2991747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2</a:t>
            </a:r>
            <a:endParaRPr lang="en-IN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D12DCBF-6F04-4E8B-A288-339E7041EC47}"/>
              </a:ext>
            </a:extLst>
          </p:cNvPr>
          <p:cNvSpPr txBox="1"/>
          <p:nvPr/>
        </p:nvSpPr>
        <p:spPr>
          <a:xfrm>
            <a:off x="9322983" y="4842113"/>
            <a:ext cx="9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Part 3</a:t>
            </a:r>
            <a:endParaRPr lang="en-IN" sz="1400" dirty="0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7CBAAF8-9674-4FAA-91F6-58C7A589B9E6}"/>
              </a:ext>
            </a:extLst>
          </p:cNvPr>
          <p:cNvCxnSpPr>
            <a:cxnSpLocks/>
          </p:cNvCxnSpPr>
          <p:nvPr/>
        </p:nvCxnSpPr>
        <p:spPr>
          <a:xfrm>
            <a:off x="1943366" y="3825093"/>
            <a:ext cx="1526161" cy="8782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CC19FFEA-8962-4979-B6B7-3CD8FA0C3D95}"/>
              </a:ext>
            </a:extLst>
          </p:cNvPr>
          <p:cNvCxnSpPr>
            <a:cxnSpLocks/>
            <a:stCxn id="106" idx="0"/>
            <a:endCxn id="107" idx="1"/>
          </p:cNvCxnSpPr>
          <p:nvPr/>
        </p:nvCxnSpPr>
        <p:spPr>
          <a:xfrm rot="5400000" flipH="1" flipV="1">
            <a:off x="969328" y="17567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EF17360A-784E-4122-8F91-3694F18FBE5D}"/>
              </a:ext>
            </a:extLst>
          </p:cNvPr>
          <p:cNvCxnSpPr>
            <a:cxnSpLocks/>
            <a:stCxn id="108" idx="2"/>
            <a:endCxn id="120" idx="0"/>
          </p:cNvCxnSpPr>
          <p:nvPr/>
        </p:nvCxnSpPr>
        <p:spPr>
          <a:xfrm>
            <a:off x="4384973" y="1762963"/>
            <a:ext cx="1000742" cy="153336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6514C8F-1214-4464-84F8-1E9D72331431}"/>
              </a:ext>
            </a:extLst>
          </p:cNvPr>
          <p:cNvSpPr/>
          <p:nvPr/>
        </p:nvSpPr>
        <p:spPr>
          <a:xfrm>
            <a:off x="5601424" y="3841401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A600FCF-407C-4460-83D9-254BB20A7461}"/>
              </a:ext>
            </a:extLst>
          </p:cNvPr>
          <p:cNvSpPr/>
          <p:nvPr/>
        </p:nvSpPr>
        <p:spPr>
          <a:xfrm>
            <a:off x="5896183" y="4282049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CA580F3-1EAC-4824-8F37-0987B8669727}"/>
              </a:ext>
            </a:extLst>
          </p:cNvPr>
          <p:cNvSpPr txBox="1"/>
          <p:nvPr/>
        </p:nvSpPr>
        <p:spPr>
          <a:xfrm>
            <a:off x="5794978" y="2859107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2DF3BFD-C5F9-44F0-8B8F-7D412227B438}"/>
              </a:ext>
            </a:extLst>
          </p:cNvPr>
          <p:cNvCxnSpPr>
            <a:cxnSpLocks/>
            <a:endCxn id="146" idx="0"/>
          </p:cNvCxnSpPr>
          <p:nvPr/>
        </p:nvCxnSpPr>
        <p:spPr>
          <a:xfrm flipH="1">
            <a:off x="5728021" y="3115166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30C988F-3EAD-41E3-86CF-CC51A796DD56}"/>
              </a:ext>
            </a:extLst>
          </p:cNvPr>
          <p:cNvSpPr txBox="1"/>
          <p:nvPr/>
        </p:nvSpPr>
        <p:spPr>
          <a:xfrm>
            <a:off x="4664230" y="9248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0B017A0-393E-4A1D-B3D0-C24847B7E06B}"/>
              </a:ext>
            </a:extLst>
          </p:cNvPr>
          <p:cNvCxnSpPr>
            <a:cxnSpLocks/>
          </p:cNvCxnSpPr>
          <p:nvPr/>
        </p:nvCxnSpPr>
        <p:spPr>
          <a:xfrm>
            <a:off x="7951208" y="1059855"/>
            <a:ext cx="0" cy="5217412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70744EB9-0E79-479D-98CF-C377A6633654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ast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R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egion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P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roposal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C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onvolutional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eural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etwork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- FRCNN</a:t>
            </a:r>
            <a:endParaRPr lang="en-IN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6EA096C-BECA-4194-A37C-E54A87FF6147}"/>
              </a:ext>
            </a:extLst>
          </p:cNvPr>
          <p:cNvSpPr txBox="1"/>
          <p:nvPr/>
        </p:nvSpPr>
        <p:spPr>
          <a:xfrm>
            <a:off x="4689632" y="516612"/>
            <a:ext cx="2812733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RCNN</a:t>
            </a:r>
            <a:r>
              <a:rPr lang="en-US" sz="1400" dirty="0"/>
              <a:t> </a:t>
            </a:r>
            <a:r>
              <a:rPr lang="en-IN" sz="1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SPPNet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44EF6B8-CBEF-4BB9-8596-5BD3E6A3625F}"/>
              </a:ext>
            </a:extLst>
          </p:cNvPr>
          <p:cNvSpPr txBox="1"/>
          <p:nvPr/>
        </p:nvSpPr>
        <p:spPr>
          <a:xfrm>
            <a:off x="7001799" y="2511498"/>
            <a:ext cx="514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1L  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7x7</a:t>
            </a:r>
          </a:p>
          <a:p>
            <a:pPr algn="ctr"/>
            <a:endParaRPr lang="en-IN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507F30C-8157-4F37-B2D2-CEA883148B64}"/>
              </a:ext>
            </a:extLst>
          </p:cNvPr>
          <p:cNvSpPr txBox="1"/>
          <p:nvPr/>
        </p:nvSpPr>
        <p:spPr>
          <a:xfrm>
            <a:off x="6856168" y="4163208"/>
            <a:ext cx="800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Pooling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5F1C92-4CA5-4924-83C6-5630B6852BD8}"/>
              </a:ext>
            </a:extLst>
          </p:cNvPr>
          <p:cNvCxnSpPr>
            <a:cxnSpLocks/>
            <a:stCxn id="105" idx="2"/>
            <a:endCxn id="105" idx="0"/>
          </p:cNvCxnSpPr>
          <p:nvPr/>
        </p:nvCxnSpPr>
        <p:spPr>
          <a:xfrm>
            <a:off x="6858000" y="3861972"/>
            <a:ext cx="853385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1489415-9ADE-4D6E-ABCE-E1D144916DC3}"/>
              </a:ext>
            </a:extLst>
          </p:cNvPr>
          <p:cNvSpPr txBox="1"/>
          <p:nvPr/>
        </p:nvSpPr>
        <p:spPr>
          <a:xfrm>
            <a:off x="1034966" y="4973939"/>
            <a:ext cx="658613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Only one level SPP with 7x7 grid named as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 pooling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layer.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83CC6-6025-4044-B987-D90BB688F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63" grpId="0"/>
      <p:bldP spid="16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59664-3C50-4905-AF7E-A11327189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64206" y="30063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4BD3DA-0BE2-44FA-9599-C68B9A5FAE15}"/>
              </a:ext>
            </a:extLst>
          </p:cNvPr>
          <p:cNvSpPr/>
          <p:nvPr/>
        </p:nvSpPr>
        <p:spPr>
          <a:xfrm>
            <a:off x="2218938" y="14524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D3C58-80A4-40DF-88A2-27DFFD1ADAD5}"/>
              </a:ext>
            </a:extLst>
          </p:cNvPr>
          <p:cNvSpPr/>
          <p:nvPr/>
        </p:nvSpPr>
        <p:spPr>
          <a:xfrm rot="16200000">
            <a:off x="3906382" y="15949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8A606740-F50F-4F58-90ED-9DC32D87C211}"/>
              </a:ext>
            </a:extLst>
          </p:cNvPr>
          <p:cNvSpPr/>
          <p:nvPr/>
        </p:nvSpPr>
        <p:spPr>
          <a:xfrm rot="5400000">
            <a:off x="3452156" y="3431076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C99F8-93C1-4961-9ED2-A5E2757E8E9E}"/>
              </a:ext>
            </a:extLst>
          </p:cNvPr>
          <p:cNvSpPr txBox="1"/>
          <p:nvPr/>
        </p:nvSpPr>
        <p:spPr>
          <a:xfrm>
            <a:off x="5406360" y="4591542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AE1B0-43C4-4217-A834-2F4C7943EC4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63861" y="3861972"/>
            <a:ext cx="394139" cy="16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7A11110-0BAB-4E16-8629-BE5D53866818}"/>
              </a:ext>
            </a:extLst>
          </p:cNvPr>
          <p:cNvSpPr/>
          <p:nvPr/>
        </p:nvSpPr>
        <p:spPr>
          <a:xfrm>
            <a:off x="3219859" y="2735562"/>
            <a:ext cx="3244002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CA233-6006-4894-AB2D-00027AB86E36}"/>
              </a:ext>
            </a:extLst>
          </p:cNvPr>
          <p:cNvSpPr txBox="1"/>
          <p:nvPr/>
        </p:nvSpPr>
        <p:spPr>
          <a:xfrm rot="5400000">
            <a:off x="3593322" y="3697096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0519E5-B1BB-4519-9B39-A6DD5E291954}"/>
              </a:ext>
            </a:extLst>
          </p:cNvPr>
          <p:cNvCxnSpPr>
            <a:cxnSpLocks/>
          </p:cNvCxnSpPr>
          <p:nvPr/>
        </p:nvCxnSpPr>
        <p:spPr>
          <a:xfrm>
            <a:off x="7711386" y="3852482"/>
            <a:ext cx="421865" cy="949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7B7DE3-52CB-4B0F-9D92-0AE65E28DB9F}"/>
              </a:ext>
            </a:extLst>
          </p:cNvPr>
          <p:cNvSpPr txBox="1"/>
          <p:nvPr/>
        </p:nvSpPr>
        <p:spPr>
          <a:xfrm>
            <a:off x="3439912" y="4991652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DEFC1D-325C-4519-8E1D-A5CA9F927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4987279" y="3296328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34DCF6-07B1-4E94-A81C-5209CB143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078201" y="3386586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7F28E8-0235-4105-944E-EB43D45B5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976" y="3476844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E5B998-B211-4801-8CF9-8FB83FF20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368755" y="3701277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EDB6AA-DFDD-45D6-8C11-D07A4A6AE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476674" y="3798582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34F6F8-4EB9-42FA-A2B4-AE025E732641}"/>
              </a:ext>
            </a:extLst>
          </p:cNvPr>
          <p:cNvCxnSpPr>
            <a:cxnSpLocks/>
          </p:cNvCxnSpPr>
          <p:nvPr/>
        </p:nvCxnSpPr>
        <p:spPr>
          <a:xfrm>
            <a:off x="5293935" y="4350626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994F93-F3BE-4A54-9DE8-3ECE2970104B}"/>
              </a:ext>
            </a:extLst>
          </p:cNvPr>
          <p:cNvCxnSpPr>
            <a:cxnSpLocks/>
          </p:cNvCxnSpPr>
          <p:nvPr/>
        </p:nvCxnSpPr>
        <p:spPr>
          <a:xfrm>
            <a:off x="4747314" y="3798582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8891C5C-09B8-40C1-A30B-3AEA9F951257}"/>
              </a:ext>
            </a:extLst>
          </p:cNvPr>
          <p:cNvSpPr txBox="1"/>
          <p:nvPr/>
        </p:nvSpPr>
        <p:spPr>
          <a:xfrm>
            <a:off x="9322983" y="1652919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strike="sngStrike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strike="sngStrike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strike="sngStrik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2B67C5-1E3D-4D97-9DB8-62D5BD093541}"/>
              </a:ext>
            </a:extLst>
          </p:cNvPr>
          <p:cNvSpPr/>
          <p:nvPr/>
        </p:nvSpPr>
        <p:spPr>
          <a:xfrm>
            <a:off x="8594729" y="1548969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</a:t>
            </a:r>
            <a:endParaRPr lang="en-IN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91BB17-4647-4DD6-B5FC-41CE189FCA3A}"/>
              </a:ext>
            </a:extLst>
          </p:cNvPr>
          <p:cNvSpPr/>
          <p:nvPr/>
        </p:nvSpPr>
        <p:spPr>
          <a:xfrm>
            <a:off x="8885650" y="1548969"/>
            <a:ext cx="143704" cy="1248867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</a:t>
            </a:r>
            <a:endParaRPr lang="en-IN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060098-82B8-4C98-8D19-CDDC7993420E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9029354" y="2173403"/>
            <a:ext cx="293629" cy="273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5FC7414-F767-4352-8E83-7AAC632114AB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7533260" y="2776131"/>
            <a:ext cx="1661460" cy="46147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71FD69F-06FB-473D-92DB-D7A3111B8B13}"/>
              </a:ext>
            </a:extLst>
          </p:cNvPr>
          <p:cNvSpPr txBox="1"/>
          <p:nvPr/>
        </p:nvSpPr>
        <p:spPr>
          <a:xfrm>
            <a:off x="9336206" y="5157584"/>
            <a:ext cx="1263137" cy="584775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CC94A5-FBB4-4EA8-9901-A40716968AB7}"/>
              </a:ext>
            </a:extLst>
          </p:cNvPr>
          <p:cNvSpPr/>
          <p:nvPr/>
        </p:nvSpPr>
        <p:spPr>
          <a:xfrm>
            <a:off x="8611427" y="4825538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</a:t>
            </a:r>
            <a:endParaRPr lang="en-IN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662868-3543-4C19-AE05-973BE999E248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8762757" y="5449972"/>
            <a:ext cx="573449" cy="2737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C1FEDAF-07CD-4D9C-B761-5FA3D5856350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7577789" y="4419070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C8B0207-081A-44B0-B77C-95347827ED47}"/>
              </a:ext>
            </a:extLst>
          </p:cNvPr>
          <p:cNvSpPr txBox="1"/>
          <p:nvPr/>
        </p:nvSpPr>
        <p:spPr>
          <a:xfrm rot="5400000">
            <a:off x="4020892" y="3744401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4ABF13-E7CD-4FD0-88B3-05BAF9A443B8}"/>
              </a:ext>
            </a:extLst>
          </p:cNvPr>
          <p:cNvCxnSpPr>
            <a:cxnSpLocks/>
          </p:cNvCxnSpPr>
          <p:nvPr/>
        </p:nvCxnSpPr>
        <p:spPr>
          <a:xfrm>
            <a:off x="1943366" y="3825093"/>
            <a:ext cx="1526161" cy="8782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1421B01-1E07-4E4E-8B62-07B32D2103C3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969328" y="17567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7C0DE7A-7C7D-4E5E-8C61-87BF4D5B8BF7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4384973" y="1762963"/>
            <a:ext cx="1000742" cy="153336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8D7104F-4376-4C3B-AD09-734B5EC6F14D}"/>
              </a:ext>
            </a:extLst>
          </p:cNvPr>
          <p:cNvSpPr/>
          <p:nvPr/>
        </p:nvSpPr>
        <p:spPr>
          <a:xfrm>
            <a:off x="5601424" y="3841401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FD76A5-8C14-4C52-8D4C-A75D168EF6B6}"/>
              </a:ext>
            </a:extLst>
          </p:cNvPr>
          <p:cNvSpPr/>
          <p:nvPr/>
        </p:nvSpPr>
        <p:spPr>
          <a:xfrm>
            <a:off x="5896183" y="4282049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A129D1-9AEB-48CB-B5B8-4E2F7B8A1CA5}"/>
              </a:ext>
            </a:extLst>
          </p:cNvPr>
          <p:cNvSpPr txBox="1"/>
          <p:nvPr/>
        </p:nvSpPr>
        <p:spPr>
          <a:xfrm>
            <a:off x="5794978" y="2859107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4568A3-ECAD-4244-A876-017669FCEEDE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5728021" y="3115166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62E9CD5-F4A8-44E5-9392-6009ECFA7C31}"/>
              </a:ext>
            </a:extLst>
          </p:cNvPr>
          <p:cNvSpPr txBox="1"/>
          <p:nvPr/>
        </p:nvSpPr>
        <p:spPr>
          <a:xfrm>
            <a:off x="4664230" y="9248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D00ABA-8439-4875-92DA-8D60F4DC9FEF}"/>
              </a:ext>
            </a:extLst>
          </p:cNvPr>
          <p:cNvCxnSpPr>
            <a:cxnSpLocks/>
          </p:cNvCxnSpPr>
          <p:nvPr/>
        </p:nvCxnSpPr>
        <p:spPr>
          <a:xfrm>
            <a:off x="7951208" y="1059855"/>
            <a:ext cx="0" cy="5217412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52A7EA5-28D7-4C4B-AF78-FAA94B55FB0F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ast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R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egion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P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roposal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C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onvolutional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eural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etwork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- FRCNN</a:t>
            </a:r>
            <a:endParaRPr lang="en-IN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911161-3B93-407B-96B4-86D62FDB9CE3}"/>
              </a:ext>
            </a:extLst>
          </p:cNvPr>
          <p:cNvSpPr txBox="1"/>
          <p:nvPr/>
        </p:nvSpPr>
        <p:spPr>
          <a:xfrm>
            <a:off x="4689632" y="516612"/>
            <a:ext cx="2812733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RCNN</a:t>
            </a:r>
            <a:r>
              <a:rPr lang="en-US" sz="1400" dirty="0"/>
              <a:t> </a:t>
            </a:r>
            <a:r>
              <a:rPr lang="en-IN" sz="1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SPPNet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F08FDD-61E4-4BB4-8C63-892F69A9B12F}"/>
              </a:ext>
            </a:extLst>
          </p:cNvPr>
          <p:cNvSpPr/>
          <p:nvPr/>
        </p:nvSpPr>
        <p:spPr>
          <a:xfrm rot="5400000">
            <a:off x="5855940" y="3435279"/>
            <a:ext cx="2857504" cy="853385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1DE570-8B99-4AF5-B9D0-AA26422133A7}"/>
              </a:ext>
            </a:extLst>
          </p:cNvPr>
          <p:cNvSpPr txBox="1"/>
          <p:nvPr/>
        </p:nvSpPr>
        <p:spPr>
          <a:xfrm>
            <a:off x="7001799" y="2511498"/>
            <a:ext cx="514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1L  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7x7</a:t>
            </a:r>
          </a:p>
          <a:p>
            <a:pPr algn="ctr"/>
            <a:endParaRPr lang="en-IN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889FBF-4C31-4316-9038-0C8690A08D79}"/>
              </a:ext>
            </a:extLst>
          </p:cNvPr>
          <p:cNvSpPr txBox="1"/>
          <p:nvPr/>
        </p:nvSpPr>
        <p:spPr>
          <a:xfrm>
            <a:off x="6856168" y="4163208"/>
            <a:ext cx="800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Pooling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5E3B1E2-9F15-4F2A-996D-B209D9AB2D4A}"/>
              </a:ext>
            </a:extLst>
          </p:cNvPr>
          <p:cNvCxnSpPr>
            <a:cxnSpLocks/>
          </p:cNvCxnSpPr>
          <p:nvPr/>
        </p:nvCxnSpPr>
        <p:spPr>
          <a:xfrm>
            <a:off x="6858000" y="3861972"/>
            <a:ext cx="853385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ECA2EF1-3D07-49E2-B817-5DE127DDC01C}"/>
              </a:ext>
            </a:extLst>
          </p:cNvPr>
          <p:cNvSpPr txBox="1"/>
          <p:nvPr/>
        </p:nvSpPr>
        <p:spPr>
          <a:xfrm>
            <a:off x="1034966" y="4973939"/>
            <a:ext cx="6586133" cy="1654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Only one level SPP with 7x7 grid named as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 pooling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layer.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Using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Sigmoid  for both training and testing and remove SVM linear classifier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makes more sense with no performance drop.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410EB-DD67-43C8-8006-186569548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7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2 0.0794 0.00117 0.01968 0.00117 0.17986 " pathEditMode="relative" ptsTypes="A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2 0.0794 0.00117 0.01968 0.00117 0.17986 " pathEditMode="relative" ptsTypes="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2 0.0794 0.00117 0.01968 0.00117 0.17986 " pathEditMode="relative" ptsTypes="A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2 0.0794 0.00117 0.01968 0.00117 0.17986 " pathEditMode="relative" ptsTypes="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2 0.0794 0.00117 0.01968 0.00117 0.17986 " pathEditMode="relative" ptsTypes="AAA"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D4323-8F6C-4CD1-8357-9865E9876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64206" y="30063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F2D39D-EE3C-49E5-9D92-29AAA6982135}"/>
              </a:ext>
            </a:extLst>
          </p:cNvPr>
          <p:cNvSpPr/>
          <p:nvPr/>
        </p:nvSpPr>
        <p:spPr>
          <a:xfrm>
            <a:off x="2218938" y="14524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A8AE-A5DC-4F8F-9C90-23B7058EF5C7}"/>
              </a:ext>
            </a:extLst>
          </p:cNvPr>
          <p:cNvSpPr/>
          <p:nvPr/>
        </p:nvSpPr>
        <p:spPr>
          <a:xfrm rot="16200000">
            <a:off x="3906382" y="15949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A00CCA5A-0AB1-46CA-8BFF-0B0AC80CAD38}"/>
              </a:ext>
            </a:extLst>
          </p:cNvPr>
          <p:cNvSpPr/>
          <p:nvPr/>
        </p:nvSpPr>
        <p:spPr>
          <a:xfrm rot="5400000">
            <a:off x="3452156" y="3431076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00CF4-CA5C-4D55-8A70-3F21F50F08AF}"/>
              </a:ext>
            </a:extLst>
          </p:cNvPr>
          <p:cNvSpPr txBox="1"/>
          <p:nvPr/>
        </p:nvSpPr>
        <p:spPr>
          <a:xfrm>
            <a:off x="5406360" y="4591542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0E505D-A3F5-472E-9818-4548501205A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63861" y="3861972"/>
            <a:ext cx="394139" cy="16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2928A57-AF18-472F-AFB1-87230009FE6F}"/>
              </a:ext>
            </a:extLst>
          </p:cNvPr>
          <p:cNvSpPr/>
          <p:nvPr/>
        </p:nvSpPr>
        <p:spPr>
          <a:xfrm>
            <a:off x="3219859" y="2735562"/>
            <a:ext cx="3244002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526C9-B37A-46EC-989A-3BE95328B543}"/>
              </a:ext>
            </a:extLst>
          </p:cNvPr>
          <p:cNvSpPr txBox="1"/>
          <p:nvPr/>
        </p:nvSpPr>
        <p:spPr>
          <a:xfrm rot="5400000">
            <a:off x="3593322" y="3697096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5F06F-EE64-47EB-B18B-8226459C7E4A}"/>
              </a:ext>
            </a:extLst>
          </p:cNvPr>
          <p:cNvCxnSpPr>
            <a:cxnSpLocks/>
          </p:cNvCxnSpPr>
          <p:nvPr/>
        </p:nvCxnSpPr>
        <p:spPr>
          <a:xfrm>
            <a:off x="7711386" y="3852482"/>
            <a:ext cx="421865" cy="949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6EE9BE-DB08-4C25-9082-57B76127360F}"/>
              </a:ext>
            </a:extLst>
          </p:cNvPr>
          <p:cNvSpPr txBox="1"/>
          <p:nvPr/>
        </p:nvSpPr>
        <p:spPr>
          <a:xfrm>
            <a:off x="3439912" y="4991652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A0AFB6-C5B2-4A6F-AF99-471445D3A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4987279" y="3296328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58EDCF-4FD2-4D97-92BB-47A7679A5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078201" y="3386586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C01ECC-CE54-4CA5-9713-9E78EDDC1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976" y="3476844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C4ADF-CF47-4164-9EAA-DDC7C6AF3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368755" y="3701277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17DD47-0DD0-446D-A353-58AB05570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476674" y="3798582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2CBBA-8586-4015-8E96-B590CEEBE818}"/>
              </a:ext>
            </a:extLst>
          </p:cNvPr>
          <p:cNvCxnSpPr>
            <a:cxnSpLocks/>
          </p:cNvCxnSpPr>
          <p:nvPr/>
        </p:nvCxnSpPr>
        <p:spPr>
          <a:xfrm>
            <a:off x="5293935" y="4350626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72F773-2B18-4029-A974-5E30A0ADBF28}"/>
              </a:ext>
            </a:extLst>
          </p:cNvPr>
          <p:cNvCxnSpPr>
            <a:cxnSpLocks/>
          </p:cNvCxnSpPr>
          <p:nvPr/>
        </p:nvCxnSpPr>
        <p:spPr>
          <a:xfrm>
            <a:off x="4747314" y="3798582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7676E17-479B-4747-90FA-EFB75EC4AC1F}"/>
              </a:ext>
            </a:extLst>
          </p:cNvPr>
          <p:cNvSpPr txBox="1"/>
          <p:nvPr/>
        </p:nvSpPr>
        <p:spPr>
          <a:xfrm>
            <a:off x="9334261" y="2890739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strike="sngStrike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strike="sngStrike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strike="sngStrik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9C3997-CD2E-47A7-B23D-894AF29260B7}"/>
              </a:ext>
            </a:extLst>
          </p:cNvPr>
          <p:cNvSpPr/>
          <p:nvPr/>
        </p:nvSpPr>
        <p:spPr>
          <a:xfrm>
            <a:off x="8606007" y="2786789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</a:t>
            </a:r>
            <a:endParaRPr lang="en-IN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19C1C9-DC7C-4339-9702-7656185E523D}"/>
              </a:ext>
            </a:extLst>
          </p:cNvPr>
          <p:cNvSpPr/>
          <p:nvPr/>
        </p:nvSpPr>
        <p:spPr>
          <a:xfrm>
            <a:off x="8896928" y="2786789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</a:t>
            </a:r>
            <a:endParaRPr lang="en-IN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713F5C-19DB-4074-89BA-E096EBA6E52A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9048258" y="3413959"/>
            <a:ext cx="286003" cy="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1E02A2E-792B-4F34-ABAA-F4406881F08E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8027605" y="3519005"/>
            <a:ext cx="683446" cy="473357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AD5418-CC91-4D79-9968-78EC415C626E}"/>
              </a:ext>
            </a:extLst>
          </p:cNvPr>
          <p:cNvSpPr txBox="1"/>
          <p:nvPr/>
        </p:nvSpPr>
        <p:spPr>
          <a:xfrm>
            <a:off x="9336206" y="5283431"/>
            <a:ext cx="1941414" cy="338554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2B471A-BA60-42F9-A070-2BB42CD7CBA7}"/>
              </a:ext>
            </a:extLst>
          </p:cNvPr>
          <p:cNvSpPr/>
          <p:nvPr/>
        </p:nvSpPr>
        <p:spPr>
          <a:xfrm>
            <a:off x="8611427" y="4825538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</a:t>
            </a:r>
            <a:endParaRPr lang="en-IN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AA42C-C263-4221-AAC8-A441318DCF60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 flipV="1">
            <a:off x="8762757" y="5452708"/>
            <a:ext cx="573449" cy="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6DE90D5-64A8-4635-ABB9-463596E691E1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7577789" y="4419070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F04216-BBFC-420D-A507-7CD9BB87CFCF}"/>
              </a:ext>
            </a:extLst>
          </p:cNvPr>
          <p:cNvSpPr txBox="1"/>
          <p:nvPr/>
        </p:nvSpPr>
        <p:spPr>
          <a:xfrm rot="5400000">
            <a:off x="4020892" y="3744401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C77806-8F6A-4A61-8E65-DAE729831BD1}"/>
              </a:ext>
            </a:extLst>
          </p:cNvPr>
          <p:cNvCxnSpPr>
            <a:cxnSpLocks/>
          </p:cNvCxnSpPr>
          <p:nvPr/>
        </p:nvCxnSpPr>
        <p:spPr>
          <a:xfrm>
            <a:off x="1943366" y="3825093"/>
            <a:ext cx="1526161" cy="8782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A6F43A7-5164-49C6-BE7F-D0A5CE03A062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rot="5400000" flipH="1" flipV="1">
            <a:off x="969328" y="17567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16F203D-D925-4621-B4C0-0B0554BBC26D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4384973" y="1762963"/>
            <a:ext cx="1000742" cy="153336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B207B86-946F-4822-96BD-04771914B4D5}"/>
              </a:ext>
            </a:extLst>
          </p:cNvPr>
          <p:cNvSpPr/>
          <p:nvPr/>
        </p:nvSpPr>
        <p:spPr>
          <a:xfrm>
            <a:off x="5601424" y="3841401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B73BFD-3DD7-439A-94F5-29725A9996AC}"/>
              </a:ext>
            </a:extLst>
          </p:cNvPr>
          <p:cNvSpPr/>
          <p:nvPr/>
        </p:nvSpPr>
        <p:spPr>
          <a:xfrm>
            <a:off x="5896183" y="4282049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D8CF9F-DCC5-46BA-BCFD-477A4A3B6DC3}"/>
              </a:ext>
            </a:extLst>
          </p:cNvPr>
          <p:cNvSpPr txBox="1"/>
          <p:nvPr/>
        </p:nvSpPr>
        <p:spPr>
          <a:xfrm>
            <a:off x="5794978" y="2859107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E3D967-7078-4300-AB07-5CDD019C01D9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728021" y="3115166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CEEAC2-3A64-47C2-9DE6-22CFC407871D}"/>
              </a:ext>
            </a:extLst>
          </p:cNvPr>
          <p:cNvSpPr txBox="1"/>
          <p:nvPr/>
        </p:nvSpPr>
        <p:spPr>
          <a:xfrm>
            <a:off x="4664230" y="9248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445E2C-D170-4EF7-90D6-334C87C4895E}"/>
              </a:ext>
            </a:extLst>
          </p:cNvPr>
          <p:cNvCxnSpPr>
            <a:cxnSpLocks/>
          </p:cNvCxnSpPr>
          <p:nvPr/>
        </p:nvCxnSpPr>
        <p:spPr>
          <a:xfrm>
            <a:off x="7951208" y="1059855"/>
            <a:ext cx="0" cy="5217412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E9F522-616B-41D7-9BD4-99AFEDBCFEC4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ast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R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egion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P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roposal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C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onvolutional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eural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etwork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- FRCNN</a:t>
            </a:r>
            <a:endParaRPr lang="en-IN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2ED8D0-332F-4D1A-9E3D-A88FC71A70C3}"/>
              </a:ext>
            </a:extLst>
          </p:cNvPr>
          <p:cNvSpPr txBox="1"/>
          <p:nvPr/>
        </p:nvSpPr>
        <p:spPr>
          <a:xfrm>
            <a:off x="4689632" y="516612"/>
            <a:ext cx="2812733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RCNN</a:t>
            </a:r>
            <a:r>
              <a:rPr lang="en-US" sz="1400" dirty="0"/>
              <a:t> </a:t>
            </a:r>
            <a:r>
              <a:rPr lang="en-IN" sz="1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SPPNet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EBC542-D43F-4EFD-93DB-F75D3923AABA}"/>
              </a:ext>
            </a:extLst>
          </p:cNvPr>
          <p:cNvSpPr txBox="1"/>
          <p:nvPr/>
        </p:nvSpPr>
        <p:spPr>
          <a:xfrm>
            <a:off x="9438556" y="562198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Smooth L1 Loss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7198272F-8D67-402C-A3B2-D18CB258CF7C}"/>
              </a:ext>
            </a:extLst>
          </p:cNvPr>
          <p:cNvSpPr/>
          <p:nvPr/>
        </p:nvSpPr>
        <p:spPr>
          <a:xfrm>
            <a:off x="10081759" y="4218746"/>
            <a:ext cx="629515" cy="629907"/>
          </a:xfrm>
          <a:prstGeom prst="plus">
            <a:avLst>
              <a:gd name="adj" fmla="val 46809"/>
            </a:avLst>
          </a:prstGeom>
          <a:solidFill>
            <a:schemeClr val="accent5">
              <a:lumMod val="75000"/>
              <a:alpha val="54000"/>
            </a:schemeClr>
          </a:solidFill>
          <a:ln>
            <a:solidFill>
              <a:schemeClr val="accent5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A6280A-0464-4A6D-A199-0B22F39FA393}"/>
              </a:ext>
            </a:extLst>
          </p:cNvPr>
          <p:cNvSpPr txBox="1"/>
          <p:nvPr/>
        </p:nvSpPr>
        <p:spPr>
          <a:xfrm>
            <a:off x="7951208" y="1033166"/>
            <a:ext cx="250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3 Part  </a:t>
            </a:r>
            <a:r>
              <a:rPr lang="en-IN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</a:rPr>
              <a:t>→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 1 Part Training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A8BEB-94F2-4B44-A6C6-3E23B63831DC}"/>
              </a:ext>
            </a:extLst>
          </p:cNvPr>
          <p:cNvSpPr txBox="1"/>
          <p:nvPr/>
        </p:nvSpPr>
        <p:spPr>
          <a:xfrm>
            <a:off x="8810829" y="4350626"/>
            <a:ext cx="152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Total Loss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C50E66-5272-4138-98AB-E1BF2899F58A}"/>
              </a:ext>
            </a:extLst>
          </p:cNvPr>
          <p:cNvSpPr/>
          <p:nvPr/>
        </p:nvSpPr>
        <p:spPr>
          <a:xfrm rot="5400000">
            <a:off x="5855940" y="3435279"/>
            <a:ext cx="2857504" cy="853385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5AD18B-FD4F-482E-8A87-18AC55C0273E}"/>
              </a:ext>
            </a:extLst>
          </p:cNvPr>
          <p:cNvSpPr txBox="1"/>
          <p:nvPr/>
        </p:nvSpPr>
        <p:spPr>
          <a:xfrm>
            <a:off x="7001799" y="2511498"/>
            <a:ext cx="514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1L  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7x7</a:t>
            </a:r>
          </a:p>
          <a:p>
            <a:pPr algn="ctr"/>
            <a:endParaRPr lang="en-IN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560678-802E-4186-A1C8-7E6DF88CF059}"/>
              </a:ext>
            </a:extLst>
          </p:cNvPr>
          <p:cNvSpPr txBox="1"/>
          <p:nvPr/>
        </p:nvSpPr>
        <p:spPr>
          <a:xfrm>
            <a:off x="6856168" y="4163208"/>
            <a:ext cx="800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Pooling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DC38BA3-EC16-4C36-9A59-B923EC126292}"/>
              </a:ext>
            </a:extLst>
          </p:cNvPr>
          <p:cNvCxnSpPr>
            <a:cxnSpLocks/>
          </p:cNvCxnSpPr>
          <p:nvPr/>
        </p:nvCxnSpPr>
        <p:spPr>
          <a:xfrm>
            <a:off x="6858000" y="3861972"/>
            <a:ext cx="853385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EBF85C9-B8F3-4699-98B9-18CFB4772E34}"/>
              </a:ext>
            </a:extLst>
          </p:cNvPr>
          <p:cNvSpPr txBox="1"/>
          <p:nvPr/>
        </p:nvSpPr>
        <p:spPr>
          <a:xfrm>
            <a:off x="1034966" y="4973939"/>
            <a:ext cx="6586133" cy="2023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Only one level SPP with 7x7 grid named as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 pooling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layer.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Using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Sigmoid  for both training and testing and remove SVM linear classifier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makes more sense with no performance drop.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Using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Smooth L1 Loss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and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Combining Classification and Reg Loss.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FA5F7F-2272-411D-B5DC-1E85AB68E226}"/>
              </a:ext>
            </a:extLst>
          </p:cNvPr>
          <p:cNvSpPr txBox="1"/>
          <p:nvPr/>
        </p:nvSpPr>
        <p:spPr>
          <a:xfrm>
            <a:off x="6963687" y="1424555"/>
            <a:ext cx="867610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  <a:endParaRPr lang="en-I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3F8635E-8A77-4E10-A825-CAC20813701A}"/>
              </a:ext>
            </a:extLst>
          </p:cNvPr>
          <p:cNvSpPr txBox="1"/>
          <p:nvPr/>
        </p:nvSpPr>
        <p:spPr>
          <a:xfrm>
            <a:off x="8058771" y="1424555"/>
            <a:ext cx="867610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9B4420-8858-426D-A427-0DDC78AEC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3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 animBg="1"/>
      <p:bldP spid="58" grpId="0"/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CFF8C-EBFE-430E-9CDA-ACFE5F76A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64206" y="3006376"/>
            <a:ext cx="1797848" cy="171482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36EF37-05EE-4524-9E44-A66F54A20EC1}"/>
              </a:ext>
            </a:extLst>
          </p:cNvPr>
          <p:cNvSpPr/>
          <p:nvPr/>
        </p:nvSpPr>
        <p:spPr>
          <a:xfrm>
            <a:off x="2218938" y="1452430"/>
            <a:ext cx="2166035" cy="6210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Region Proposals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E4CACE-80F3-46E0-B0B9-F99643AA9267}"/>
              </a:ext>
            </a:extLst>
          </p:cNvPr>
          <p:cNvSpPr/>
          <p:nvPr/>
        </p:nvSpPr>
        <p:spPr>
          <a:xfrm rot="16200000">
            <a:off x="3906382" y="1594905"/>
            <a:ext cx="621065" cy="33611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SS / EB</a:t>
            </a:r>
            <a:endParaRPr lang="en-IN" sz="1200" dirty="0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32621E95-C185-491D-83F7-C89E72AC1789}"/>
              </a:ext>
            </a:extLst>
          </p:cNvPr>
          <p:cNvSpPr/>
          <p:nvPr/>
        </p:nvSpPr>
        <p:spPr>
          <a:xfrm rot="5400000">
            <a:off x="3452156" y="3431076"/>
            <a:ext cx="1561437" cy="84492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19A96-90A0-4EE5-819A-F6DE979566E6}"/>
              </a:ext>
            </a:extLst>
          </p:cNvPr>
          <p:cNvSpPr txBox="1"/>
          <p:nvPr/>
        </p:nvSpPr>
        <p:spPr>
          <a:xfrm>
            <a:off x="5406360" y="4591542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Feature Map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A38926-A297-46E4-BE5B-B7C1DE94FA8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463861" y="3861972"/>
            <a:ext cx="394139" cy="163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612E96C-45E6-4635-AB29-D6E8BD2FF49E}"/>
              </a:ext>
            </a:extLst>
          </p:cNvPr>
          <p:cNvSpPr/>
          <p:nvPr/>
        </p:nvSpPr>
        <p:spPr>
          <a:xfrm>
            <a:off x="3219859" y="2735562"/>
            <a:ext cx="3244002" cy="2256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BEC64-10E2-4AD8-987A-EE52A8546F2C}"/>
              </a:ext>
            </a:extLst>
          </p:cNvPr>
          <p:cNvSpPr txBox="1"/>
          <p:nvPr/>
        </p:nvSpPr>
        <p:spPr>
          <a:xfrm rot="5400000">
            <a:off x="3593322" y="3697096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VGG 16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484A3-63A2-4E15-8B4F-DBE23335DCC4}"/>
              </a:ext>
            </a:extLst>
          </p:cNvPr>
          <p:cNvSpPr txBox="1"/>
          <p:nvPr/>
        </p:nvSpPr>
        <p:spPr>
          <a:xfrm>
            <a:off x="3439912" y="4991652"/>
            <a:ext cx="302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and Localization Model </a:t>
            </a:r>
            <a:endParaRPr lang="en-IN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8EBC9F-F38C-4042-B394-786252E7D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4987279" y="3296328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77F5B4-79CE-4D63-B8CE-D74CCA9EC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078201" y="3386586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92C40-A122-4D6E-91F9-BB5D87FC0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976" y="3476844"/>
            <a:ext cx="815390" cy="7920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A38602-424C-4E49-98F3-B72CE1832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368755" y="3701277"/>
            <a:ext cx="81919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D2BB03-5FAB-49DE-B88A-4BC5B48E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476674" y="3798582"/>
            <a:ext cx="796871" cy="79209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C3527D-9F84-4AD9-A375-10970942ABA2}"/>
              </a:ext>
            </a:extLst>
          </p:cNvPr>
          <p:cNvCxnSpPr>
            <a:cxnSpLocks/>
          </p:cNvCxnSpPr>
          <p:nvPr/>
        </p:nvCxnSpPr>
        <p:spPr>
          <a:xfrm>
            <a:off x="5293935" y="4350626"/>
            <a:ext cx="89563" cy="10497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052B8A-0B2B-49F3-8CC0-D9EA584F4290}"/>
              </a:ext>
            </a:extLst>
          </p:cNvPr>
          <p:cNvCxnSpPr>
            <a:cxnSpLocks/>
          </p:cNvCxnSpPr>
          <p:nvPr/>
        </p:nvCxnSpPr>
        <p:spPr>
          <a:xfrm>
            <a:off x="4747314" y="3798582"/>
            <a:ext cx="23996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ADFD93-C875-40A9-A13C-9E1E96AC2D9C}"/>
              </a:ext>
            </a:extLst>
          </p:cNvPr>
          <p:cNvSpPr txBox="1"/>
          <p:nvPr/>
        </p:nvSpPr>
        <p:spPr>
          <a:xfrm>
            <a:off x="9838632" y="2894256"/>
            <a:ext cx="1943359" cy="10464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Fine Tuning on Region Proposals using log loss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[SOFTMAX]</a:t>
            </a:r>
          </a:p>
          <a:p>
            <a:pPr algn="ctr"/>
            <a:r>
              <a:rPr lang="en-US" sz="1600" strike="sngStrike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400" strike="sngStrike" dirty="0">
                <a:solidFill>
                  <a:schemeClr val="accent4">
                    <a:lumMod val="75000"/>
                  </a:schemeClr>
                </a:solidFill>
              </a:rPr>
              <a:t>(Training Only) </a:t>
            </a:r>
            <a:endParaRPr lang="en-IN" sz="1400" strike="sngStrik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F9A4A3-5372-4FC8-A5CC-224B7E3C6AEC}"/>
              </a:ext>
            </a:extLst>
          </p:cNvPr>
          <p:cNvSpPr/>
          <p:nvPr/>
        </p:nvSpPr>
        <p:spPr>
          <a:xfrm>
            <a:off x="9110378" y="2790306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</a:t>
            </a:r>
            <a:endParaRPr lang="en-IN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9CEA9C-3058-4AAA-B7FA-CE82E17C47D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583134" y="3417476"/>
            <a:ext cx="255498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DD17A4D-25AA-4720-AE55-1760D42739B1}"/>
              </a:ext>
            </a:extLst>
          </p:cNvPr>
          <p:cNvCxnSpPr>
            <a:cxnSpLocks/>
            <a:endCxn id="20" idx="1"/>
          </p:cNvCxnSpPr>
          <p:nvPr/>
        </p:nvCxnSpPr>
        <p:spPr>
          <a:xfrm rot="5400000" flipH="1" flipV="1">
            <a:off x="8531976" y="3522522"/>
            <a:ext cx="683446" cy="473357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734414F-4B42-4997-A313-E16B5574E833}"/>
              </a:ext>
            </a:extLst>
          </p:cNvPr>
          <p:cNvSpPr txBox="1"/>
          <p:nvPr/>
        </p:nvSpPr>
        <p:spPr>
          <a:xfrm>
            <a:off x="9840577" y="5286948"/>
            <a:ext cx="1941414" cy="338554"/>
          </a:xfrm>
          <a:prstGeom prst="rect">
            <a:avLst/>
          </a:prstGeom>
          <a:noFill/>
          <a:ln>
            <a:solidFill>
              <a:schemeClr val="accent6">
                <a:lumMod val="75000"/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Bbox Regression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33B3AC-C079-4D44-A9D5-4A7D2107E12A}"/>
              </a:ext>
            </a:extLst>
          </p:cNvPr>
          <p:cNvSpPr/>
          <p:nvPr/>
        </p:nvSpPr>
        <p:spPr>
          <a:xfrm>
            <a:off x="9115798" y="4829055"/>
            <a:ext cx="151330" cy="1254341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</a:t>
            </a:r>
            <a:endParaRPr lang="en-IN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88DC5D-8263-4F2B-A588-DDC94C330255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 flipV="1">
            <a:off x="9267128" y="5456225"/>
            <a:ext cx="573449" cy="1"/>
          </a:xfrm>
          <a:prstGeom prst="straightConnector1">
            <a:avLst/>
          </a:prstGeom>
          <a:ln w="28575">
            <a:solidFill>
              <a:schemeClr val="accent6">
                <a:lumMod val="75000"/>
                <a:alpha val="9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D4A7CE-6CBF-46A3-A993-D778FB439AC1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8082160" y="4422587"/>
            <a:ext cx="1589101" cy="478176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8F7E26-7839-4DEB-896A-306C0433E238}"/>
              </a:ext>
            </a:extLst>
          </p:cNvPr>
          <p:cNvSpPr txBox="1"/>
          <p:nvPr/>
        </p:nvSpPr>
        <p:spPr>
          <a:xfrm rot="5400000">
            <a:off x="4020892" y="3744401"/>
            <a:ext cx="8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 + 1 Class</a:t>
            </a:r>
            <a:endParaRPr lang="en-IN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AF7C84-FBBE-473E-9809-CDF64699961A}"/>
              </a:ext>
            </a:extLst>
          </p:cNvPr>
          <p:cNvCxnSpPr>
            <a:cxnSpLocks/>
          </p:cNvCxnSpPr>
          <p:nvPr/>
        </p:nvCxnSpPr>
        <p:spPr>
          <a:xfrm>
            <a:off x="1943366" y="3825093"/>
            <a:ext cx="1526161" cy="8782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51FD87C-9F8A-46E8-A54D-8148BF5F1029}"/>
              </a:ext>
            </a:extLst>
          </p:cNvPr>
          <p:cNvCxnSpPr>
            <a:cxnSpLocks/>
            <a:stCxn id="2" idx="0"/>
            <a:endCxn id="3" idx="1"/>
          </p:cNvCxnSpPr>
          <p:nvPr/>
        </p:nvCxnSpPr>
        <p:spPr>
          <a:xfrm rot="5400000" flipH="1" flipV="1">
            <a:off x="969328" y="1756766"/>
            <a:ext cx="1243413" cy="12558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700245E-DDBB-43D0-9743-A5D3609BF234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4384973" y="1762963"/>
            <a:ext cx="1000742" cy="153336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CADA1BD-0517-4AF1-B05E-4580C504B119}"/>
              </a:ext>
            </a:extLst>
          </p:cNvPr>
          <p:cNvSpPr/>
          <p:nvPr/>
        </p:nvSpPr>
        <p:spPr>
          <a:xfrm>
            <a:off x="5601424" y="3841401"/>
            <a:ext cx="253193" cy="4257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0D9018-078E-42A3-80B2-AE7794275EEB}"/>
              </a:ext>
            </a:extLst>
          </p:cNvPr>
          <p:cNvSpPr/>
          <p:nvPr/>
        </p:nvSpPr>
        <p:spPr>
          <a:xfrm>
            <a:off x="5896183" y="4282049"/>
            <a:ext cx="253193" cy="2579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0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2F356-823D-472F-8727-2EB26E532FA8}"/>
              </a:ext>
            </a:extLst>
          </p:cNvPr>
          <p:cNvSpPr txBox="1"/>
          <p:nvPr/>
        </p:nvSpPr>
        <p:spPr>
          <a:xfrm>
            <a:off x="5794978" y="2859107"/>
            <a:ext cx="40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ROI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IN" sz="1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667CC5-3CE8-44D9-8A09-2E69FC8B490D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5728021" y="3115166"/>
            <a:ext cx="200880" cy="7262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74761A1-3874-4E28-9146-0195D976C8C9}"/>
              </a:ext>
            </a:extLst>
          </p:cNvPr>
          <p:cNvSpPr txBox="1"/>
          <p:nvPr/>
        </p:nvSpPr>
        <p:spPr>
          <a:xfrm>
            <a:off x="4664230" y="924825"/>
            <a:ext cx="91660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aseline="-25000" dirty="0"/>
              <a:t>~</a:t>
            </a:r>
            <a:r>
              <a:rPr lang="en-US" sz="3500" dirty="0"/>
              <a:t> </a:t>
            </a:r>
            <a:r>
              <a:rPr lang="en-US" sz="1200" dirty="0"/>
              <a:t>2 K </a:t>
            </a:r>
          </a:p>
          <a:p>
            <a:r>
              <a:rPr lang="en-US" sz="1200" dirty="0"/>
              <a:t>Proposals</a:t>
            </a:r>
            <a:endParaRPr lang="en-IN" sz="1200" baseline="-25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40ECE1-28FC-4651-842D-43877977F087}"/>
              </a:ext>
            </a:extLst>
          </p:cNvPr>
          <p:cNvCxnSpPr>
            <a:cxnSpLocks/>
          </p:cNvCxnSpPr>
          <p:nvPr/>
        </p:nvCxnSpPr>
        <p:spPr>
          <a:xfrm>
            <a:off x="7951208" y="1059855"/>
            <a:ext cx="0" cy="5217412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17CE30B-C460-4B16-9097-21D270D74401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ast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R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egion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P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roposal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C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onvolutional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eural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etwork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- FRCNN</a:t>
            </a:r>
            <a:endParaRPr lang="en-IN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56239-9A26-418B-ABCE-C6D2ABE70088}"/>
              </a:ext>
            </a:extLst>
          </p:cNvPr>
          <p:cNvSpPr txBox="1"/>
          <p:nvPr/>
        </p:nvSpPr>
        <p:spPr>
          <a:xfrm>
            <a:off x="4689632" y="516612"/>
            <a:ext cx="2812733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RCNN</a:t>
            </a:r>
            <a:r>
              <a:rPr lang="en-US" sz="1400" dirty="0"/>
              <a:t> </a:t>
            </a:r>
            <a:r>
              <a:rPr lang="en-IN" sz="1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SPPNet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6564E1-1908-4B43-8506-4570C306798E}"/>
              </a:ext>
            </a:extLst>
          </p:cNvPr>
          <p:cNvSpPr txBox="1"/>
          <p:nvPr/>
        </p:nvSpPr>
        <p:spPr>
          <a:xfrm>
            <a:off x="9942927" y="5625502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Smooth L1 Loss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67E1484A-4621-4300-82AD-22E2753775BF}"/>
              </a:ext>
            </a:extLst>
          </p:cNvPr>
          <p:cNvSpPr/>
          <p:nvPr/>
        </p:nvSpPr>
        <p:spPr>
          <a:xfrm>
            <a:off x="10586130" y="4222263"/>
            <a:ext cx="629515" cy="629907"/>
          </a:xfrm>
          <a:prstGeom prst="plus">
            <a:avLst>
              <a:gd name="adj" fmla="val 46809"/>
            </a:avLst>
          </a:prstGeom>
          <a:solidFill>
            <a:schemeClr val="accent5">
              <a:lumMod val="75000"/>
              <a:alpha val="54000"/>
            </a:schemeClr>
          </a:solidFill>
          <a:ln>
            <a:solidFill>
              <a:schemeClr val="accent5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E177C7-0DB7-484F-88CB-F28DFEF754A3}"/>
              </a:ext>
            </a:extLst>
          </p:cNvPr>
          <p:cNvSpPr txBox="1"/>
          <p:nvPr/>
        </p:nvSpPr>
        <p:spPr>
          <a:xfrm>
            <a:off x="7951208" y="1033166"/>
            <a:ext cx="250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3 Part  </a:t>
            </a:r>
            <a:r>
              <a:rPr lang="en-IN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</a:rPr>
              <a:t>→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 1 Part Training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542888-DBE5-412A-B8DF-CA396F796E53}"/>
              </a:ext>
            </a:extLst>
          </p:cNvPr>
          <p:cNvSpPr txBox="1"/>
          <p:nvPr/>
        </p:nvSpPr>
        <p:spPr>
          <a:xfrm>
            <a:off x="9315200" y="4354143"/>
            <a:ext cx="152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Total Loss</a:t>
            </a:r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930AA7-1FFC-4DD8-BED8-9A3C1FBA01D0}"/>
              </a:ext>
            </a:extLst>
          </p:cNvPr>
          <p:cNvSpPr/>
          <p:nvPr/>
        </p:nvSpPr>
        <p:spPr>
          <a:xfrm rot="5400000">
            <a:off x="5855940" y="3435279"/>
            <a:ext cx="2857504" cy="853385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D2A0F0-9B88-4A26-9BB4-95691687CDCA}"/>
              </a:ext>
            </a:extLst>
          </p:cNvPr>
          <p:cNvSpPr txBox="1"/>
          <p:nvPr/>
        </p:nvSpPr>
        <p:spPr>
          <a:xfrm>
            <a:off x="7001799" y="2511498"/>
            <a:ext cx="514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</a:p>
          <a:p>
            <a:pPr algn="ctr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1L  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7x7</a:t>
            </a:r>
          </a:p>
          <a:p>
            <a:pPr algn="ctr"/>
            <a:endParaRPr lang="en-IN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FE26F-7E4C-4EA0-AA19-E5332B6D9A3D}"/>
              </a:ext>
            </a:extLst>
          </p:cNvPr>
          <p:cNvSpPr txBox="1"/>
          <p:nvPr/>
        </p:nvSpPr>
        <p:spPr>
          <a:xfrm>
            <a:off x="6856168" y="4163208"/>
            <a:ext cx="800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Pooling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4785A4A-ED20-4FD2-AFFF-5BAE817735A7}"/>
              </a:ext>
            </a:extLst>
          </p:cNvPr>
          <p:cNvCxnSpPr>
            <a:cxnSpLocks/>
          </p:cNvCxnSpPr>
          <p:nvPr/>
        </p:nvCxnSpPr>
        <p:spPr>
          <a:xfrm>
            <a:off x="6858000" y="3861972"/>
            <a:ext cx="853385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CF8B99F-DDD9-4D21-9E14-22E285DFD173}"/>
              </a:ext>
            </a:extLst>
          </p:cNvPr>
          <p:cNvSpPr txBox="1"/>
          <p:nvPr/>
        </p:nvSpPr>
        <p:spPr>
          <a:xfrm>
            <a:off x="1034966" y="4973939"/>
            <a:ext cx="6586133" cy="2023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Only one level SPP with 7x7 grid named as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 pooling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layer.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Using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Sigmoid  for both training and testing and remove SVM linear classifier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makes more sense with no performance drop.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Using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Smooth L1 Loss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and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Combining Classification and Reg Loss.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443900-116D-4205-ABB8-E965E6C6B3FA}"/>
              </a:ext>
            </a:extLst>
          </p:cNvPr>
          <p:cNvSpPr txBox="1"/>
          <p:nvPr/>
        </p:nvSpPr>
        <p:spPr>
          <a:xfrm>
            <a:off x="6963687" y="1424555"/>
            <a:ext cx="867610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3C8945-4603-42E2-B932-EAE8FDA7BED0}"/>
              </a:ext>
            </a:extLst>
          </p:cNvPr>
          <p:cNvSpPr txBox="1"/>
          <p:nvPr/>
        </p:nvSpPr>
        <p:spPr>
          <a:xfrm>
            <a:off x="8058771" y="1424555"/>
            <a:ext cx="867610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FBADBE5-1C5B-4888-8A62-72FE0D995CC3}"/>
              </a:ext>
            </a:extLst>
          </p:cNvPr>
          <p:cNvSpPr/>
          <p:nvPr/>
        </p:nvSpPr>
        <p:spPr>
          <a:xfrm>
            <a:off x="8158352" y="3723455"/>
            <a:ext cx="151330" cy="1254341"/>
          </a:xfrm>
          <a:prstGeom prst="rect">
            <a:avLst/>
          </a:prstGeom>
          <a:solidFill>
            <a:schemeClr val="accent3">
              <a:lumMod val="75000"/>
              <a:alpha val="12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Fc1</a:t>
            </a:r>
            <a:endParaRPr lang="en-IN" sz="14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BEB78F6-706C-4257-92AE-699D04D7C29C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309682" y="4350626"/>
            <a:ext cx="334237" cy="8227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E7A43C7-F636-4462-8DA2-F9A9FE72932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703901" y="3940696"/>
            <a:ext cx="454451" cy="409930"/>
          </a:xfrm>
          <a:prstGeom prst="bentConnector3">
            <a:avLst>
              <a:gd name="adj1" fmla="val 36219"/>
            </a:avLst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289C08-EBC0-4379-8B65-BB6DB8ECB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EE3545E-53ED-4307-963A-8CAE64431E6D}"/>
              </a:ext>
            </a:extLst>
          </p:cNvPr>
          <p:cNvSpPr/>
          <p:nvPr/>
        </p:nvSpPr>
        <p:spPr>
          <a:xfrm>
            <a:off x="9385130" y="2796067"/>
            <a:ext cx="151330" cy="1254341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Fc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02064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10CD3DC-9E67-4D77-9F67-3098FBCC2BB2}"/>
              </a:ext>
            </a:extLst>
          </p:cNvPr>
          <p:cNvSpPr txBox="1"/>
          <p:nvPr/>
        </p:nvSpPr>
        <p:spPr>
          <a:xfrm rot="21441631">
            <a:off x="9304817" y="2149432"/>
            <a:ext cx="2079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ROI pooling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4A3D71D-2020-4F21-9353-E1F22B0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37" y="156141"/>
            <a:ext cx="2397507" cy="188314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DD82C8-4CBB-4F17-A9CC-F558B8B5D62F}"/>
              </a:ext>
            </a:extLst>
          </p:cNvPr>
          <p:cNvCxnSpPr>
            <a:cxnSpLocks/>
          </p:cNvCxnSpPr>
          <p:nvPr/>
        </p:nvCxnSpPr>
        <p:spPr>
          <a:xfrm flipV="1">
            <a:off x="9107645" y="2176025"/>
            <a:ext cx="464552" cy="3368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D85EE2C-BE85-4922-8709-CB46F13BD1BE}"/>
              </a:ext>
            </a:extLst>
          </p:cNvPr>
          <p:cNvCxnSpPr>
            <a:cxnSpLocks/>
          </p:cNvCxnSpPr>
          <p:nvPr/>
        </p:nvCxnSpPr>
        <p:spPr>
          <a:xfrm flipH="1" flipV="1">
            <a:off x="9648393" y="2195832"/>
            <a:ext cx="431505" cy="35149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FA7549-9984-49AF-BE33-B328C65BA0DC}"/>
              </a:ext>
            </a:extLst>
          </p:cNvPr>
          <p:cNvCxnSpPr>
            <a:cxnSpLocks/>
          </p:cNvCxnSpPr>
          <p:nvPr/>
        </p:nvCxnSpPr>
        <p:spPr>
          <a:xfrm flipH="1" flipV="1">
            <a:off x="9093765" y="3696038"/>
            <a:ext cx="233576" cy="8451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E0904E-5540-4770-88EA-2826ADEDEB64}"/>
              </a:ext>
            </a:extLst>
          </p:cNvPr>
          <p:cNvCxnSpPr>
            <a:cxnSpLocks/>
          </p:cNvCxnSpPr>
          <p:nvPr/>
        </p:nvCxnSpPr>
        <p:spPr>
          <a:xfrm flipV="1">
            <a:off x="9327341" y="3875118"/>
            <a:ext cx="491349" cy="6660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0FEF29-120B-44B2-932F-CCADE4E7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669" y="4340873"/>
            <a:ext cx="3938990" cy="295123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scene3d>
            <a:camera prst="isometricOffAxis1Top">
              <a:rot lat="18000000" lon="18420000" rev="300000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37B314-2414-4BB8-A096-A011032DCDD6}"/>
              </a:ext>
            </a:extLst>
          </p:cNvPr>
          <p:cNvSpPr/>
          <p:nvPr/>
        </p:nvSpPr>
        <p:spPr>
          <a:xfrm>
            <a:off x="8489595" y="3977640"/>
            <a:ext cx="1803399" cy="136016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RightUp">
              <a:rot lat="18000000" lon="18420000" rev="3000000"/>
            </a:camera>
            <a:lightRig rig="threePt" dir="t"/>
          </a:scene3d>
          <a:sp3d>
            <a:bevelT w="0" h="0"/>
            <a:bevelB w="0" h="9461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06CAB-CE9F-41E9-8578-13B6D508A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8482144" y="2872925"/>
            <a:ext cx="1810850" cy="175094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18000000" lon="18420000" rev="3000000"/>
            </a:camera>
            <a:lightRig rig="threePt" dir="t"/>
          </a:scene3d>
          <a:sp3d>
            <a:bevelT w="6350" h="6350"/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884FC4-17A0-4A1A-8B89-1A9998132BCB}"/>
              </a:ext>
            </a:extLst>
          </p:cNvPr>
          <p:cNvSpPr/>
          <p:nvPr/>
        </p:nvSpPr>
        <p:spPr>
          <a:xfrm>
            <a:off x="8813099" y="3464380"/>
            <a:ext cx="559692" cy="358164"/>
          </a:xfrm>
          <a:prstGeom prst="rect">
            <a:avLst/>
          </a:prstGeom>
          <a:solidFill>
            <a:schemeClr val="accent1">
              <a:alpha val="30000"/>
            </a:schemeClr>
          </a:solidFill>
          <a:ln w="22225"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8000000" lon="1842000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8A6C62-7918-4EF5-BF28-E600959CE70C}"/>
              </a:ext>
            </a:extLst>
          </p:cNvPr>
          <p:cNvSpPr/>
          <p:nvPr/>
        </p:nvSpPr>
        <p:spPr>
          <a:xfrm>
            <a:off x="9493307" y="3643462"/>
            <a:ext cx="649131" cy="358163"/>
          </a:xfrm>
          <a:prstGeom prst="rect">
            <a:avLst/>
          </a:prstGeom>
          <a:solidFill>
            <a:schemeClr val="accent1">
              <a:alpha val="30000"/>
            </a:schemeClr>
          </a:solidFill>
          <a:ln w="22225">
            <a:solidFill>
              <a:schemeClr val="accent5">
                <a:lumMod val="75000"/>
              </a:schemeClr>
            </a:solidFill>
          </a:ln>
          <a:scene3d>
            <a:camera prst="orthographicFront">
              <a:rot lat="18000000" lon="1842000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81250-F5B5-481F-85A6-AD4F7FDF0272}"/>
              </a:ext>
            </a:extLst>
          </p:cNvPr>
          <p:cNvSpPr/>
          <p:nvPr/>
        </p:nvSpPr>
        <p:spPr>
          <a:xfrm>
            <a:off x="8864141" y="2380150"/>
            <a:ext cx="431505" cy="322778"/>
          </a:xfrm>
          <a:prstGeom prst="rect">
            <a:avLst/>
          </a:prstGeom>
          <a:solidFill>
            <a:schemeClr val="accent5">
              <a:lumMod val="75000"/>
              <a:alpha val="33000"/>
            </a:schemeClr>
          </a:solidFill>
          <a:ln>
            <a:solidFill>
              <a:schemeClr val="accent5">
                <a:lumMod val="75000"/>
                <a:alpha val="42000"/>
              </a:schemeClr>
            </a:solidFill>
          </a:ln>
          <a:scene3d>
            <a:camera prst="isometricLeftDown">
              <a:rot lat="18000000" lon="18420000" rev="3000000"/>
            </a:camera>
            <a:lightRig rig="threePt" dir="t"/>
          </a:scene3d>
          <a:sp3d contourW="12700">
            <a:bevelT w="0" h="635000"/>
            <a:bevelB w="139700" h="0"/>
            <a:contourClr>
              <a:schemeClr val="bg1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9DCB6-6280-43F2-BDCE-07B7222283F4}"/>
              </a:ext>
            </a:extLst>
          </p:cNvPr>
          <p:cNvSpPr txBox="1"/>
          <p:nvPr/>
        </p:nvSpPr>
        <p:spPr>
          <a:xfrm rot="18627113">
            <a:off x="8059878" y="4953167"/>
            <a:ext cx="785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Convnet</a:t>
            </a:r>
            <a:endParaRPr lang="en-IN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71C5E-C837-4445-A375-88FC3FBCB350}"/>
              </a:ext>
            </a:extLst>
          </p:cNvPr>
          <p:cNvSpPr/>
          <p:nvPr/>
        </p:nvSpPr>
        <p:spPr>
          <a:xfrm>
            <a:off x="9831612" y="2408696"/>
            <a:ext cx="542690" cy="322778"/>
          </a:xfrm>
          <a:prstGeom prst="rect">
            <a:avLst/>
          </a:prstGeom>
          <a:solidFill>
            <a:schemeClr val="accent5">
              <a:lumMod val="75000"/>
              <a:alpha val="33000"/>
            </a:schemeClr>
          </a:solidFill>
          <a:ln>
            <a:solidFill>
              <a:schemeClr val="accent5">
                <a:lumMod val="75000"/>
                <a:alpha val="42000"/>
              </a:schemeClr>
            </a:solidFill>
          </a:ln>
          <a:scene3d>
            <a:camera prst="isometricLeftDown">
              <a:rot lat="18000000" lon="18420000" rev="3000000"/>
            </a:camera>
            <a:lightRig rig="threePt" dir="t"/>
          </a:scene3d>
          <a:sp3d contourW="12700">
            <a:bevelT w="0" h="635000"/>
            <a:bevelB w="139700" h="0"/>
            <a:contourClr>
              <a:schemeClr val="bg1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1A3566-38A6-42CF-8A75-F82034198D16}"/>
              </a:ext>
            </a:extLst>
          </p:cNvPr>
          <p:cNvSpPr/>
          <p:nvPr/>
        </p:nvSpPr>
        <p:spPr>
          <a:xfrm>
            <a:off x="8660430" y="1516926"/>
            <a:ext cx="2026003" cy="350399"/>
          </a:xfrm>
          <a:prstGeom prst="rect">
            <a:avLst/>
          </a:prstGeom>
          <a:solidFill>
            <a:schemeClr val="accent4">
              <a:lumMod val="75000"/>
              <a:alpha val="34000"/>
            </a:schemeClr>
          </a:solidFill>
          <a:ln>
            <a:solidFill>
              <a:schemeClr val="accent4">
                <a:lumMod val="75000"/>
                <a:alpha val="46000"/>
              </a:schemeClr>
            </a:solidFill>
          </a:ln>
          <a:scene3d>
            <a:camera prst="orthographicFront">
              <a:rot lat="18000000" lon="18420000" rev="3000000"/>
            </a:camera>
            <a:lightRig rig="threePt" dir="t"/>
          </a:scene3d>
          <a:sp3d>
            <a:bevelT w="127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4E1A59-BF2E-41B3-9244-0A37AF438EB9}"/>
              </a:ext>
            </a:extLst>
          </p:cNvPr>
          <p:cNvSpPr txBox="1"/>
          <p:nvPr/>
        </p:nvSpPr>
        <p:spPr>
          <a:xfrm>
            <a:off x="9499039" y="1697256"/>
            <a:ext cx="2079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FC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D4E066-0646-4E6C-9094-496DD1E4E46E}"/>
              </a:ext>
            </a:extLst>
          </p:cNvPr>
          <p:cNvSpPr txBox="1"/>
          <p:nvPr/>
        </p:nvSpPr>
        <p:spPr>
          <a:xfrm>
            <a:off x="8736436" y="918630"/>
            <a:ext cx="212750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Log Loss  + Smooth L1 Loss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0735C8-D2BE-445E-A025-D5437EB82894}"/>
              </a:ext>
            </a:extLst>
          </p:cNvPr>
          <p:cNvCxnSpPr>
            <a:cxnSpLocks/>
          </p:cNvCxnSpPr>
          <p:nvPr/>
        </p:nvCxnSpPr>
        <p:spPr>
          <a:xfrm flipH="1" flipV="1">
            <a:off x="9001957" y="3184331"/>
            <a:ext cx="77936" cy="44260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20A3AC-2E53-419B-A5F8-016D3CEDD23C}"/>
              </a:ext>
            </a:extLst>
          </p:cNvPr>
          <p:cNvCxnSpPr>
            <a:cxnSpLocks/>
          </p:cNvCxnSpPr>
          <p:nvPr/>
        </p:nvCxnSpPr>
        <p:spPr>
          <a:xfrm flipV="1">
            <a:off x="9817874" y="3210384"/>
            <a:ext cx="275714" cy="593739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FD7CFD-9F08-4989-9EB5-54C87883D2BE}"/>
              </a:ext>
            </a:extLst>
          </p:cNvPr>
          <p:cNvCxnSpPr>
            <a:cxnSpLocks/>
          </p:cNvCxnSpPr>
          <p:nvPr/>
        </p:nvCxnSpPr>
        <p:spPr>
          <a:xfrm flipV="1">
            <a:off x="9648393" y="1782615"/>
            <a:ext cx="16407" cy="226138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B7B2E68-95B1-41A3-BCEF-6A4B7B58814D}"/>
              </a:ext>
            </a:extLst>
          </p:cNvPr>
          <p:cNvSpPr/>
          <p:nvPr/>
        </p:nvSpPr>
        <p:spPr>
          <a:xfrm>
            <a:off x="8667882" y="1875497"/>
            <a:ext cx="2026003" cy="455139"/>
          </a:xfrm>
          <a:prstGeom prst="rect">
            <a:avLst/>
          </a:prstGeom>
          <a:solidFill>
            <a:schemeClr val="accent1">
              <a:lumMod val="75000"/>
              <a:alpha val="34000"/>
            </a:schemeClr>
          </a:solidFill>
          <a:ln>
            <a:solidFill>
              <a:schemeClr val="accent1">
                <a:lumMod val="75000"/>
                <a:alpha val="46000"/>
              </a:schemeClr>
            </a:solidFill>
          </a:ln>
          <a:scene3d>
            <a:camera prst="orthographicFront">
              <a:rot lat="18000000" lon="18420000" rev="3000000"/>
            </a:camera>
            <a:lightRig rig="threePt" dir="t"/>
          </a:scene3d>
          <a:sp3d>
            <a:bevelT w="127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DB1448-B867-4B26-9A66-C1211C2DAA57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719430" y="1226407"/>
            <a:ext cx="80759" cy="401518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ight Brace 65">
            <a:extLst>
              <a:ext uri="{FF2B5EF4-FFF2-40B4-BE49-F238E27FC236}">
                <a16:creationId xmlns:a16="http://schemas.microsoft.com/office/drawing/2014/main" id="{01455F1E-9998-4DEF-9F88-C61F7D51C4CB}"/>
              </a:ext>
            </a:extLst>
          </p:cNvPr>
          <p:cNvSpPr/>
          <p:nvPr/>
        </p:nvSpPr>
        <p:spPr>
          <a:xfrm rot="11355882">
            <a:off x="7608990" y="918745"/>
            <a:ext cx="683809" cy="3870980"/>
          </a:xfrm>
          <a:prstGeom prst="rightBrac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44D7694-836A-4D83-910E-D16213F21BA0}"/>
              </a:ext>
            </a:extLst>
          </p:cNvPr>
          <p:cNvSpPr txBox="1"/>
          <p:nvPr/>
        </p:nvSpPr>
        <p:spPr>
          <a:xfrm rot="778952">
            <a:off x="6562140" y="2483301"/>
            <a:ext cx="104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Trainable</a:t>
            </a:r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E70446-17B4-492D-8D10-704040037ED9}"/>
              </a:ext>
            </a:extLst>
          </p:cNvPr>
          <p:cNvSpPr txBox="1"/>
          <p:nvPr/>
        </p:nvSpPr>
        <p:spPr>
          <a:xfrm>
            <a:off x="9617346" y="4026086"/>
            <a:ext cx="12554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4A045B"/>
                </a:solidFill>
              </a:rPr>
              <a:t>Feature Map</a:t>
            </a:r>
            <a:endParaRPr lang="en-IN" sz="1400" b="1" dirty="0">
              <a:solidFill>
                <a:srgbClr val="4A045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1F0652-12CF-4F90-A780-B31B82413B23}"/>
              </a:ext>
            </a:extLst>
          </p:cNvPr>
          <p:cNvSpPr txBox="1"/>
          <p:nvPr/>
        </p:nvSpPr>
        <p:spPr>
          <a:xfrm>
            <a:off x="8946083" y="3175397"/>
            <a:ext cx="1005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SS Crops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82557B9-D7CA-4350-BEC5-4BA08A0A3621}"/>
              </a:ext>
            </a:extLst>
          </p:cNvPr>
          <p:cNvCxnSpPr>
            <a:cxnSpLocks/>
          </p:cNvCxnSpPr>
          <p:nvPr/>
        </p:nvCxnSpPr>
        <p:spPr>
          <a:xfrm flipH="1">
            <a:off x="10800694" y="1392114"/>
            <a:ext cx="547237" cy="367923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06EDD47-0303-456B-A79B-0B5F65F6D38E}"/>
              </a:ext>
            </a:extLst>
          </p:cNvPr>
          <p:cNvSpPr txBox="1"/>
          <p:nvPr/>
        </p:nvSpPr>
        <p:spPr>
          <a:xfrm rot="425785">
            <a:off x="10835538" y="4454661"/>
            <a:ext cx="1290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Back 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Propagation</a:t>
            </a: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721C6F-DCCF-4303-89C8-EDD6645D3139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ast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R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egion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P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roposal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C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onvolutional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eural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etwork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- FRCNN</a:t>
            </a:r>
            <a:endParaRPr lang="en-IN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B5D1E5D-C696-468C-8F7B-068081EA523B}"/>
              </a:ext>
            </a:extLst>
          </p:cNvPr>
          <p:cNvSpPr txBox="1"/>
          <p:nvPr/>
        </p:nvSpPr>
        <p:spPr>
          <a:xfrm>
            <a:off x="535949" y="2044600"/>
            <a:ext cx="52039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Only one level SPP with 7x7 grid named as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ROI pooling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layer.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Using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Sigmoid  for both training and testing and remove SVM linear classifier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makes more sense with no performance drop.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Using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Smooth L1 Loss 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and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Combining Classification and Reg Loss.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Finetune the CNN from 3</a:t>
            </a:r>
            <a:r>
              <a:rPr lang="en-US" sz="1600" baseline="30000" dirty="0">
                <a:solidFill>
                  <a:schemeClr val="tx1">
                    <a:lumMod val="75000"/>
                  </a:schemeClr>
                </a:solidFill>
              </a:rPr>
              <a:t>rd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layer as initial layers only learns basic shapes and edges alike feature.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F63F051-E260-427F-AB56-E570F7E68692}"/>
              </a:ext>
            </a:extLst>
          </p:cNvPr>
          <p:cNvSpPr txBox="1"/>
          <p:nvPr/>
        </p:nvSpPr>
        <p:spPr>
          <a:xfrm>
            <a:off x="1505567" y="1364437"/>
            <a:ext cx="2812733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RCNN</a:t>
            </a:r>
            <a:r>
              <a:rPr lang="en-US" sz="1400" dirty="0"/>
              <a:t> </a:t>
            </a:r>
            <a:r>
              <a:rPr lang="en-IN" sz="1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SPPNet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356A71-44CF-4831-B9A0-9A7402D8A918}"/>
              </a:ext>
            </a:extLst>
          </p:cNvPr>
          <p:cNvSpPr txBox="1"/>
          <p:nvPr/>
        </p:nvSpPr>
        <p:spPr>
          <a:xfrm>
            <a:off x="488126" y="5157893"/>
            <a:ext cx="4840236" cy="1408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Advantages: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Only 1 part training also called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Single Stage Training.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Significant reduction in training and testing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All the SPPNet advantages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28922-ACB6-4765-83A6-65ED388E9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CA5ED-5D88-4B08-A63D-5A5AD4126325}"/>
              </a:ext>
            </a:extLst>
          </p:cNvPr>
          <p:cNvSpPr txBox="1"/>
          <p:nvPr/>
        </p:nvSpPr>
        <p:spPr>
          <a:xfrm rot="21438791">
            <a:off x="9047430" y="6269996"/>
            <a:ext cx="1290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Input Image</a:t>
            </a:r>
            <a:endParaRPr lang="en-IN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19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4EF4A2-10C2-4A14-9583-CC8CCE30F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106"/>
            <a:ext cx="4573544" cy="5560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209679-5A73-4F62-A34B-0609F38F3CF1}"/>
              </a:ext>
            </a:extLst>
          </p:cNvPr>
          <p:cNvSpPr txBox="1"/>
          <p:nvPr/>
        </p:nvSpPr>
        <p:spPr>
          <a:xfrm>
            <a:off x="3048000" y="662716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chemeClr val="tx1">
                    <a:lumMod val="65000"/>
                  </a:schemeClr>
                </a:solidFill>
              </a:rPr>
              <a:t>Credit: https://github.com/SoulDuck/fast_rcnn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AD4376-32B1-43D8-AD09-6E07F311B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9"/>
          <a:stretch/>
        </p:blipFill>
        <p:spPr>
          <a:xfrm>
            <a:off x="5725043" y="1493956"/>
            <a:ext cx="2638544" cy="1930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955469-94C6-461C-AB0C-F7DDCACCAC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9"/>
          <a:stretch/>
        </p:blipFill>
        <p:spPr>
          <a:xfrm>
            <a:off x="9142576" y="1612294"/>
            <a:ext cx="2562163" cy="17322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3076A5-D0EA-42D8-8CFB-CBFC5A848A2C}"/>
              </a:ext>
            </a:extLst>
          </p:cNvPr>
          <p:cNvSpPr/>
          <p:nvPr/>
        </p:nvSpPr>
        <p:spPr>
          <a:xfrm>
            <a:off x="5629948" y="1372890"/>
            <a:ext cx="6378281" cy="2210719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27AA4C-0B08-452C-B7D3-8DA9FAABC899}"/>
              </a:ext>
            </a:extLst>
          </p:cNvPr>
          <p:cNvCxnSpPr>
            <a:cxnSpLocks/>
            <a:stCxn id="14" idx="0"/>
            <a:endCxn id="14" idx="2"/>
          </p:cNvCxnSpPr>
          <p:nvPr/>
        </p:nvCxnSpPr>
        <p:spPr>
          <a:xfrm>
            <a:off x="8819089" y="1372890"/>
            <a:ext cx="0" cy="221071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1A11D9-4ADA-4DE8-B63F-D81B9899F20F}"/>
              </a:ext>
            </a:extLst>
          </p:cNvPr>
          <p:cNvSpPr txBox="1"/>
          <p:nvPr/>
        </p:nvSpPr>
        <p:spPr>
          <a:xfrm>
            <a:off x="5629948" y="888908"/>
            <a:ext cx="609391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Significant reduction in training and testing time.</a:t>
            </a:r>
          </a:p>
        </p:txBody>
      </p:sp>
      <p:graphicFrame>
        <p:nvGraphicFramePr>
          <p:cNvPr id="31" name="Table 8">
            <a:extLst>
              <a:ext uri="{FF2B5EF4-FFF2-40B4-BE49-F238E27FC236}">
                <a16:creationId xmlns:a16="http://schemas.microsoft.com/office/drawing/2014/main" id="{6412F541-5100-4929-AFA1-9BE464D46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66056"/>
              </p:ext>
            </p:extLst>
          </p:nvPr>
        </p:nvGraphicFramePr>
        <p:xfrm>
          <a:off x="6409201" y="4089199"/>
          <a:ext cx="2498030" cy="11125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49015">
                  <a:extLst>
                    <a:ext uri="{9D8B030D-6E8A-4147-A177-3AD203B41FA5}">
                      <a16:colId xmlns:a16="http://schemas.microsoft.com/office/drawing/2014/main" val="3858102304"/>
                    </a:ext>
                  </a:extLst>
                </a:gridCol>
                <a:gridCol w="1249015">
                  <a:extLst>
                    <a:ext uri="{9D8B030D-6E8A-4147-A177-3AD203B41FA5}">
                      <a16:colId xmlns:a16="http://schemas.microsoft.com/office/drawing/2014/main" val="3401263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RCNN</a:t>
                      </a:r>
                      <a:endParaRPr lang="en-IN" sz="1600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FRCNN</a:t>
                      </a:r>
                      <a:endParaRPr lang="en-IN" sz="1600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07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 X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9 X</a:t>
                      </a:r>
                      <a:endParaRPr lang="en-IN" sz="1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 X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150 - 213 X</a:t>
                      </a:r>
                      <a:endParaRPr lang="en-IN" sz="1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90821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2FA01D9-5E6E-4CE2-B01C-1279BFD55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354539"/>
              </p:ext>
            </p:extLst>
          </p:nvPr>
        </p:nvGraphicFramePr>
        <p:xfrm>
          <a:off x="9510199" y="4089199"/>
          <a:ext cx="2498030" cy="11125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49015">
                  <a:extLst>
                    <a:ext uri="{9D8B030D-6E8A-4147-A177-3AD203B41FA5}">
                      <a16:colId xmlns:a16="http://schemas.microsoft.com/office/drawing/2014/main" val="3858102304"/>
                    </a:ext>
                  </a:extLst>
                </a:gridCol>
                <a:gridCol w="1249015">
                  <a:extLst>
                    <a:ext uri="{9D8B030D-6E8A-4147-A177-3AD203B41FA5}">
                      <a16:colId xmlns:a16="http://schemas.microsoft.com/office/drawing/2014/main" val="3401263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SPNET</a:t>
                      </a:r>
                      <a:endParaRPr lang="en-IN" sz="1600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FRCNN</a:t>
                      </a:r>
                      <a:endParaRPr lang="en-IN" sz="1600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07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 X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 X</a:t>
                      </a:r>
                      <a:endParaRPr lang="en-IN" sz="1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85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 X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10 X</a:t>
                      </a:r>
                      <a:endParaRPr lang="en-IN" sz="1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90821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635AC07-8A7B-413B-A529-77627C11447A}"/>
              </a:ext>
            </a:extLst>
          </p:cNvPr>
          <p:cNvSpPr txBox="1"/>
          <p:nvPr/>
        </p:nvSpPr>
        <p:spPr>
          <a:xfrm>
            <a:off x="5392028" y="4463055"/>
            <a:ext cx="84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Training</a:t>
            </a:r>
            <a:endParaRPr lang="en-IN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9D0C4E-1D26-472C-9DCA-6AC3BD0AB746}"/>
              </a:ext>
            </a:extLst>
          </p:cNvPr>
          <p:cNvSpPr txBox="1"/>
          <p:nvPr/>
        </p:nvSpPr>
        <p:spPr>
          <a:xfrm>
            <a:off x="5305978" y="4832387"/>
            <a:ext cx="927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Testing</a:t>
            </a:r>
            <a:endParaRPr lang="en-IN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CCF1C3-F880-46EC-A5E9-7CD66670C152}"/>
              </a:ext>
            </a:extLst>
          </p:cNvPr>
          <p:cNvSpPr txBox="1"/>
          <p:nvPr/>
        </p:nvSpPr>
        <p:spPr>
          <a:xfrm>
            <a:off x="5305978" y="5545643"/>
            <a:ext cx="711095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FRCNN takes 0.3 sec per image to process (excluding region proposal time)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DA9003-8695-40FE-9F5F-113B00F95A99}"/>
              </a:ext>
            </a:extLst>
          </p:cNvPr>
          <p:cNvCxnSpPr>
            <a:cxnSpLocks/>
          </p:cNvCxnSpPr>
          <p:nvPr/>
        </p:nvCxnSpPr>
        <p:spPr>
          <a:xfrm>
            <a:off x="5039327" y="382216"/>
            <a:ext cx="0" cy="5911678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2E81232-9655-4F9A-90A2-646D18C21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3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AAC915-D9C2-4A96-A446-52CFA0C4D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5" y="2325330"/>
            <a:ext cx="12075090" cy="2207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5DA0A3-F27D-4C0C-BF19-39FAE9FD5F44}"/>
              </a:ext>
            </a:extLst>
          </p:cNvPr>
          <p:cNvSpPr/>
          <p:nvPr/>
        </p:nvSpPr>
        <p:spPr>
          <a:xfrm>
            <a:off x="11595417" y="2956077"/>
            <a:ext cx="417926" cy="21242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EB480E-C5D7-441C-9F17-E90B30EBE8F2}"/>
              </a:ext>
            </a:extLst>
          </p:cNvPr>
          <p:cNvSpPr/>
          <p:nvPr/>
        </p:nvSpPr>
        <p:spPr>
          <a:xfrm>
            <a:off x="11595417" y="3248354"/>
            <a:ext cx="417926" cy="21242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D06AA4-EEAA-4E55-809B-5868FBEE4326}"/>
              </a:ext>
            </a:extLst>
          </p:cNvPr>
          <p:cNvSpPr/>
          <p:nvPr/>
        </p:nvSpPr>
        <p:spPr>
          <a:xfrm>
            <a:off x="11595417" y="3539651"/>
            <a:ext cx="417926" cy="21242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A622E-EABD-4E9C-8FE1-D8E30FCA0CF5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ast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R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egion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P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roposal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C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onvolutional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eural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etwork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- FRCNN</a:t>
            </a:r>
            <a:endParaRPr lang="en-IN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63F44-D4BD-4B8F-B965-5DD1D9C3995F}"/>
              </a:ext>
            </a:extLst>
          </p:cNvPr>
          <p:cNvSpPr txBox="1"/>
          <p:nvPr/>
        </p:nvSpPr>
        <p:spPr>
          <a:xfrm>
            <a:off x="4698182" y="1955998"/>
            <a:ext cx="2795634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mAP Table</a:t>
            </a:r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BEFDB-744D-4FE5-A4CE-186BB0B2536E}"/>
              </a:ext>
            </a:extLst>
          </p:cNvPr>
          <p:cNvSpPr txBox="1"/>
          <p:nvPr/>
        </p:nvSpPr>
        <p:spPr>
          <a:xfrm>
            <a:off x="9499164" y="5226783"/>
            <a:ext cx="851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≈ 62 %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≈ 66 %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94AFFF-E8BB-44D6-9EEB-BF82A13F7F5E}"/>
              </a:ext>
            </a:extLst>
          </p:cNvPr>
          <p:cNvCxnSpPr/>
          <p:nvPr/>
        </p:nvCxnSpPr>
        <p:spPr>
          <a:xfrm>
            <a:off x="9925049" y="5627616"/>
            <a:ext cx="0" cy="40083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10C8B6-3727-4E9F-9727-389422B92F9E}"/>
              </a:ext>
            </a:extLst>
          </p:cNvPr>
          <p:cNvSpPr txBox="1"/>
          <p:nvPr/>
        </p:nvSpPr>
        <p:spPr>
          <a:xfrm>
            <a:off x="8653417" y="4519433"/>
            <a:ext cx="254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MAP increase from RCNN to FRCNN</a:t>
            </a:r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F70EE-16CE-4B55-9C00-1C4D30C2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4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822567-CBE6-4E24-BA9F-C4B7E522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27" y="848270"/>
            <a:ext cx="1531145" cy="272660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86BD3B-D310-46C6-9DAE-18012D5E5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842428"/>
            <a:ext cx="2865381" cy="215766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6FB05D-BC36-4FAA-9F2F-0DE2327D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360" y="3842428"/>
            <a:ext cx="3224179" cy="215766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E1B01-5AC3-41AF-9352-DF33D705C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57906"/>
            <a:ext cx="3608133" cy="271696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FA332-A18F-4E60-9DA3-00C0D3A85E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8" r="969"/>
          <a:stretch/>
        </p:blipFill>
        <p:spPr>
          <a:xfrm>
            <a:off x="3863933" y="848270"/>
            <a:ext cx="1949606" cy="272660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490669-692F-470D-829F-55C0AD5C4223}"/>
              </a:ext>
            </a:extLst>
          </p:cNvPr>
          <p:cNvSpPr txBox="1"/>
          <p:nvPr/>
        </p:nvSpPr>
        <p:spPr>
          <a:xfrm>
            <a:off x="2266949" y="0"/>
            <a:ext cx="7658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FRCNN – 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Compiled Results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0AB47-C634-428E-9960-1E91154C9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68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DE2C1-12DA-4D71-B8FE-F988D4E7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0" y="1425981"/>
            <a:ext cx="6213936" cy="383676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CAC765-48FA-4856-8213-F99460EB042D}"/>
              </a:ext>
            </a:extLst>
          </p:cNvPr>
          <p:cNvSpPr txBox="1"/>
          <p:nvPr/>
        </p:nvSpPr>
        <p:spPr>
          <a:xfrm>
            <a:off x="874480" y="52627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VOC07 test mAP and AR for various proposal schemes</a:t>
            </a:r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C0025-95A4-40C5-AC0F-0C229F95125F}"/>
              </a:ext>
            </a:extLst>
          </p:cNvPr>
          <p:cNvSpPr txBox="1"/>
          <p:nvPr/>
        </p:nvSpPr>
        <p:spPr>
          <a:xfrm>
            <a:off x="3048000" y="662716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Source: Fast R-CNN Research Paper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E375F-D484-44A7-AFF1-F45F0DC6E6F0}"/>
              </a:ext>
            </a:extLst>
          </p:cNvPr>
          <p:cNvSpPr txBox="1"/>
          <p:nvPr/>
        </p:nvSpPr>
        <p:spPr>
          <a:xfrm>
            <a:off x="7620001" y="2205588"/>
            <a:ext cx="39236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 of having high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False Positives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Very high number of candidates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Overfeat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Selective Search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E1355-D62A-41AD-BCDF-A281A73644F2}"/>
              </a:ext>
            </a:extLst>
          </p:cNvPr>
          <p:cNvSpPr txBox="1"/>
          <p:nvPr/>
        </p:nvSpPr>
        <p:spPr>
          <a:xfrm>
            <a:off x="3796909" y="0"/>
            <a:ext cx="4653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Validating the Reason of 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False Positives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38345D-07E9-4206-84EE-6CB76C463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/>
          <a:stretch/>
        </p:blipFill>
        <p:spPr>
          <a:xfrm>
            <a:off x="7712676" y="3736975"/>
            <a:ext cx="3830963" cy="1518065"/>
          </a:xfrm>
          <a:prstGeom prst="rect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E26C3A-E392-4DE2-BD39-59AF0B92F8D8}"/>
              </a:ext>
            </a:extLst>
          </p:cNvPr>
          <p:cNvSpPr/>
          <p:nvPr/>
        </p:nvSpPr>
        <p:spPr>
          <a:xfrm>
            <a:off x="9891157" y="4537194"/>
            <a:ext cx="1652482" cy="71784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CA56D7-E440-4DDD-8C62-2704591A84BD}"/>
              </a:ext>
            </a:extLst>
          </p:cNvPr>
          <p:cNvSpPr txBox="1"/>
          <p:nvPr/>
        </p:nvSpPr>
        <p:spPr>
          <a:xfrm>
            <a:off x="8292770" y="5240526"/>
            <a:ext cx="2578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Overfeat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89EC4-D0CA-47EC-8419-CC5779CB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3811-AD8F-4840-99EE-C6DF046A660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Follow up 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Contents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2858B-66B9-4BAA-B6FE-933F1A0E38C2}"/>
              </a:ext>
            </a:extLst>
          </p:cNvPr>
          <p:cNvSpPr txBox="1"/>
          <p:nvPr/>
        </p:nvSpPr>
        <p:spPr>
          <a:xfrm>
            <a:off x="1089764" y="1420758"/>
            <a:ext cx="370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SPPNET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Fast RCNN</a:t>
            </a:r>
            <a:endParaRPr lang="en-US" sz="25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72F47-7A35-43C1-A8DD-AB74242F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837" y="2498393"/>
            <a:ext cx="856140" cy="851816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9A7E3705-DA20-43A3-A0EC-D86BDA2BE307}"/>
              </a:ext>
            </a:extLst>
          </p:cNvPr>
          <p:cNvSpPr/>
          <p:nvPr/>
        </p:nvSpPr>
        <p:spPr>
          <a:xfrm>
            <a:off x="4843537" y="1447720"/>
            <a:ext cx="651933" cy="1408974"/>
          </a:xfrm>
          <a:prstGeom prst="rightBrace">
            <a:avLst/>
          </a:prstGeom>
          <a:ln w="28575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A45DC-AA8E-4A1D-84A2-A32A62528E2D}"/>
              </a:ext>
            </a:extLst>
          </p:cNvPr>
          <p:cNvSpPr txBox="1"/>
          <p:nvPr/>
        </p:nvSpPr>
        <p:spPr>
          <a:xfrm>
            <a:off x="5545943" y="1790294"/>
            <a:ext cx="2730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+ Classical Based Region Proposal Paradigm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18C4FC-3E40-44DE-A86B-15B9AC091F37}"/>
              </a:ext>
            </a:extLst>
          </p:cNvPr>
          <p:cNvSpPr txBox="1">
            <a:spLocks/>
          </p:cNvSpPr>
          <p:nvPr/>
        </p:nvSpPr>
        <p:spPr>
          <a:xfrm>
            <a:off x="838200" y="4196976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Perquisite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08E78-8753-4AB2-B14C-9515B35CA772}"/>
              </a:ext>
            </a:extLst>
          </p:cNvPr>
          <p:cNvSpPr txBox="1"/>
          <p:nvPr/>
        </p:nvSpPr>
        <p:spPr>
          <a:xfrm>
            <a:off x="1080239" y="50101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Drawbacks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 Cases of RCNN</a:t>
            </a:r>
          </a:p>
        </p:txBody>
      </p:sp>
    </p:spTree>
    <p:extLst>
      <p:ext uri="{BB962C8B-B14F-4D97-AF65-F5344CB8AC3E}">
        <p14:creationId xmlns:p14="http://schemas.microsoft.com/office/powerpoint/2010/main" val="4289098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E54D7A-A627-4805-BEEF-B029DA7B99C8}"/>
              </a:ext>
            </a:extLst>
          </p:cNvPr>
          <p:cNvSpPr txBox="1"/>
          <p:nvPr/>
        </p:nvSpPr>
        <p:spPr>
          <a:xfrm>
            <a:off x="4365398" y="0"/>
            <a:ext cx="34612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FRCNN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Improvement Scopes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0F422-EC5D-41A0-9EBA-EA48001EB64A}"/>
              </a:ext>
            </a:extLst>
          </p:cNvPr>
          <p:cNvSpPr txBox="1"/>
          <p:nvPr/>
        </p:nvSpPr>
        <p:spPr>
          <a:xfrm>
            <a:off x="434725" y="948885"/>
            <a:ext cx="708258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Region Proposal Network is not learnable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E.g. SS or Edge Boxes is classical hard coded algo.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tx1">
                  <a:lumMod val="8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Although training in FRCNN is only 1 Stage but overall architecture is still 2 Stage Network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(Region Proposal Network) + CNN.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chemeClr val="tx1">
                  <a:lumMod val="8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Inference is still not very fast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2.3 sec per image (Including region proposal execution).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5DD0AF-BD87-4696-843E-F9D10703507E}"/>
              </a:ext>
            </a:extLst>
          </p:cNvPr>
          <p:cNvSpPr txBox="1"/>
          <p:nvPr/>
        </p:nvSpPr>
        <p:spPr>
          <a:xfrm>
            <a:off x="5645680" y="3028890"/>
            <a:ext cx="1162947" cy="4001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Paradigm</a:t>
            </a:r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BA35CC-F401-4239-99E5-69E69F32FF2D}"/>
              </a:ext>
            </a:extLst>
          </p:cNvPr>
          <p:cNvSpPr txBox="1"/>
          <p:nvPr/>
        </p:nvSpPr>
        <p:spPr>
          <a:xfrm>
            <a:off x="2708444" y="4304592"/>
            <a:ext cx="2971801" cy="83099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 to End Training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Dense sampling Based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56A015-08D0-4AA5-A792-0B5EF4717745}"/>
              </a:ext>
            </a:extLst>
          </p:cNvPr>
          <p:cNvSpPr txBox="1"/>
          <p:nvPr/>
        </p:nvSpPr>
        <p:spPr>
          <a:xfrm>
            <a:off x="7228643" y="4281042"/>
            <a:ext cx="2820857" cy="83099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Multi Stage Training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Region Proposal Based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743E97-024E-4FC4-8760-BECBE2AEABA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4194345" y="3429000"/>
            <a:ext cx="2032809" cy="875592"/>
          </a:xfrm>
          <a:prstGeom prst="straightConnector1">
            <a:avLst/>
          </a:prstGeom>
          <a:ln w="9525"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DB2ED5-F79F-44A3-B856-396F50DC26BC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6227154" y="3429000"/>
            <a:ext cx="2411918" cy="852042"/>
          </a:xfrm>
          <a:prstGeom prst="straightConnector1">
            <a:avLst/>
          </a:prstGeom>
          <a:ln w="9525"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E21F65-6B94-4009-B83C-D0AD06FF8D3F}"/>
              </a:ext>
            </a:extLst>
          </p:cNvPr>
          <p:cNvSpPr txBox="1"/>
          <p:nvPr/>
        </p:nvSpPr>
        <p:spPr>
          <a:xfrm>
            <a:off x="3059099" y="5227922"/>
            <a:ext cx="1776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(Overfeat)</a:t>
            </a:r>
            <a:endParaRPr lang="en-IN" sz="1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CE972-3511-4F55-A2D7-6B026291047A}"/>
              </a:ext>
            </a:extLst>
          </p:cNvPr>
          <p:cNvSpPr txBox="1"/>
          <p:nvPr/>
        </p:nvSpPr>
        <p:spPr>
          <a:xfrm>
            <a:off x="7223018" y="5218922"/>
            <a:ext cx="2826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(RCNN, SPPNET FRCNN)</a:t>
            </a:r>
            <a:endParaRPr lang="en-IN" sz="1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BA9275-E9AE-4833-B924-B6DD742FDE84}"/>
              </a:ext>
            </a:extLst>
          </p:cNvPr>
          <p:cNvSpPr/>
          <p:nvPr/>
        </p:nvSpPr>
        <p:spPr>
          <a:xfrm>
            <a:off x="1643454" y="4304592"/>
            <a:ext cx="939651" cy="83099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CNN</a:t>
            </a:r>
          </a:p>
          <a:p>
            <a:pPr algn="ctr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Based</a:t>
            </a:r>
            <a:endParaRPr lang="en-IN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51F356-16E8-4E8C-A61D-F30D3264E6B2}"/>
              </a:ext>
            </a:extLst>
          </p:cNvPr>
          <p:cNvSpPr/>
          <p:nvPr/>
        </p:nvSpPr>
        <p:spPr>
          <a:xfrm>
            <a:off x="10099072" y="4281042"/>
            <a:ext cx="947313" cy="83099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CNN</a:t>
            </a:r>
          </a:p>
          <a:p>
            <a:pPr algn="ctr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+</a:t>
            </a:r>
          </a:p>
          <a:p>
            <a:pPr algn="ctr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Classical</a:t>
            </a:r>
          </a:p>
          <a:p>
            <a:pPr algn="ctr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Based</a:t>
            </a:r>
            <a:endParaRPr lang="en-IN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53C72E-8DCF-4D5B-8099-F9F7245BFEEE}"/>
              </a:ext>
            </a:extLst>
          </p:cNvPr>
          <p:cNvSpPr txBox="1"/>
          <p:nvPr/>
        </p:nvSpPr>
        <p:spPr>
          <a:xfrm>
            <a:off x="2324514" y="6165079"/>
            <a:ext cx="7805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If we could use some learnable CNN for Region Proposal Network, that would be best of both world. 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5A5887-2AD0-46E8-AB07-05D91E424009}"/>
              </a:ext>
            </a:extLst>
          </p:cNvPr>
          <p:cNvSpPr txBox="1"/>
          <p:nvPr/>
        </p:nvSpPr>
        <p:spPr>
          <a:xfrm rot="19691610">
            <a:off x="2039985" y="6263913"/>
            <a:ext cx="489236" cy="276999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Idea </a:t>
            </a:r>
            <a:endParaRPr lang="en-IN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1F00D7D-C7B2-4CF9-B869-60264217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557" y="5786452"/>
            <a:ext cx="505834" cy="5032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A0A3594-A5FC-47AB-A786-1FA3FF94ADEF}"/>
              </a:ext>
            </a:extLst>
          </p:cNvPr>
          <p:cNvSpPr txBox="1"/>
          <p:nvPr/>
        </p:nvSpPr>
        <p:spPr>
          <a:xfrm>
            <a:off x="10628642" y="615578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8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967CF-6085-41DE-841D-AA8653857AAC}"/>
              </a:ext>
            </a:extLst>
          </p:cNvPr>
          <p:cNvSpPr txBox="1"/>
          <p:nvPr/>
        </p:nvSpPr>
        <p:spPr>
          <a:xfrm>
            <a:off x="3521135" y="43393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What will happen if we don’t warp the image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1C2FA-15B4-4862-AD6B-E1D21DD9043A}"/>
              </a:ext>
            </a:extLst>
          </p:cNvPr>
          <p:cNvSpPr txBox="1"/>
          <p:nvPr/>
        </p:nvSpPr>
        <p:spPr>
          <a:xfrm>
            <a:off x="3047163" y="0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ABF30B-85BC-4D9F-8092-9EED8E49413C}"/>
              </a:ext>
            </a:extLst>
          </p:cNvPr>
          <p:cNvSpPr txBox="1"/>
          <p:nvPr/>
        </p:nvSpPr>
        <p:spPr>
          <a:xfrm>
            <a:off x="9159500" y="430128"/>
            <a:ext cx="2768600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Constrain of 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8857683-8A58-48CC-80C7-F7FED7D6994C}"/>
              </a:ext>
            </a:extLst>
          </p:cNvPr>
          <p:cNvSpPr/>
          <p:nvPr/>
        </p:nvSpPr>
        <p:spPr>
          <a:xfrm>
            <a:off x="2043164" y="1447641"/>
            <a:ext cx="1764020" cy="1543925"/>
          </a:xfrm>
          <a:prstGeom prst="rect">
            <a:avLst/>
          </a:prstGeom>
          <a:solidFill>
            <a:schemeClr val="tx1">
              <a:lumMod val="75000"/>
              <a:alpha val="56000"/>
            </a:schemeClr>
          </a:solidFill>
          <a:ln>
            <a:solidFill>
              <a:schemeClr val="tx1">
                <a:lumMod val="75000"/>
                <a:alpha val="84000"/>
              </a:schemeClr>
            </a:solidFill>
          </a:ln>
          <a:scene3d>
            <a:camera prst="isometricLeftDown">
              <a:rot lat="600000" lon="18000000" rev="0"/>
            </a:camera>
            <a:lightRig rig="threePt" dir="t"/>
          </a:scene3d>
          <a:sp3d>
            <a:bevelT w="0" h="127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0E53760-F391-44DB-988C-D96AF0546AD2}"/>
              </a:ext>
            </a:extLst>
          </p:cNvPr>
          <p:cNvSpPr/>
          <p:nvPr/>
        </p:nvSpPr>
        <p:spPr>
          <a:xfrm>
            <a:off x="3592285" y="875847"/>
            <a:ext cx="8335815" cy="284340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1CBE5E7-A6C8-49B6-BAC9-2071CAA56217}"/>
              </a:ext>
            </a:extLst>
          </p:cNvPr>
          <p:cNvSpPr/>
          <p:nvPr/>
        </p:nvSpPr>
        <p:spPr>
          <a:xfrm>
            <a:off x="5248744" y="1633101"/>
            <a:ext cx="823868" cy="79462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21272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C9B4306-0738-4DAD-A658-C0C7CAD99D89}"/>
              </a:ext>
            </a:extLst>
          </p:cNvPr>
          <p:cNvSpPr/>
          <p:nvPr/>
        </p:nvSpPr>
        <p:spPr>
          <a:xfrm>
            <a:off x="7725492" y="1624089"/>
            <a:ext cx="623889" cy="516264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621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1E3C61E-047F-4144-9423-50090EBBD78F}"/>
              </a:ext>
            </a:extLst>
          </p:cNvPr>
          <p:cNvSpPr txBox="1"/>
          <p:nvPr/>
        </p:nvSpPr>
        <p:spPr>
          <a:xfrm>
            <a:off x="3757862" y="2150532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418E389-A059-47BB-9972-E57246AB0412}"/>
              </a:ext>
            </a:extLst>
          </p:cNvPr>
          <p:cNvCxnSpPr>
            <a:cxnSpLocks/>
          </p:cNvCxnSpPr>
          <p:nvPr/>
        </p:nvCxnSpPr>
        <p:spPr>
          <a:xfrm>
            <a:off x="3456821" y="2084686"/>
            <a:ext cx="1321896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4670792-341B-4308-9E52-9010D2E4EBB7}"/>
              </a:ext>
            </a:extLst>
          </p:cNvPr>
          <p:cNvSpPr txBox="1"/>
          <p:nvPr/>
        </p:nvSpPr>
        <p:spPr>
          <a:xfrm>
            <a:off x="3974213" y="1471278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3BFC7D1-5265-45AF-8978-E07C62B2D4D1}"/>
              </a:ext>
            </a:extLst>
          </p:cNvPr>
          <p:cNvSpPr txBox="1"/>
          <p:nvPr/>
        </p:nvSpPr>
        <p:spPr>
          <a:xfrm>
            <a:off x="4712767" y="316125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30 x 30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75C9F52-26F3-430D-9850-7E0609CEED1D}"/>
              </a:ext>
            </a:extLst>
          </p:cNvPr>
          <p:cNvSpPr txBox="1"/>
          <p:nvPr/>
        </p:nvSpPr>
        <p:spPr>
          <a:xfrm>
            <a:off x="6195386" y="1512889"/>
            <a:ext cx="1098570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939C07C-1CBC-4BA0-AF2D-F8DA85037D64}"/>
              </a:ext>
            </a:extLst>
          </p:cNvPr>
          <p:cNvCxnSpPr>
            <a:cxnSpLocks/>
          </p:cNvCxnSpPr>
          <p:nvPr/>
        </p:nvCxnSpPr>
        <p:spPr>
          <a:xfrm>
            <a:off x="6195386" y="2066887"/>
            <a:ext cx="1098570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967BBBA-6E4F-4A8C-B16C-89E6F4108DD5}"/>
              </a:ext>
            </a:extLst>
          </p:cNvPr>
          <p:cNvSpPr txBox="1"/>
          <p:nvPr/>
        </p:nvSpPr>
        <p:spPr>
          <a:xfrm>
            <a:off x="6475374" y="2070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x 2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FA396C-393E-4229-AB34-C0A87EDB696A}"/>
              </a:ext>
            </a:extLst>
          </p:cNvPr>
          <p:cNvSpPr txBox="1"/>
          <p:nvPr/>
        </p:nvSpPr>
        <p:spPr>
          <a:xfrm>
            <a:off x="7088169" y="316125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15 x 15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BCE41-9C28-40C8-825E-0DEE33A588B4}"/>
              </a:ext>
            </a:extLst>
          </p:cNvPr>
          <p:cNvSpPr/>
          <p:nvPr/>
        </p:nvSpPr>
        <p:spPr>
          <a:xfrm>
            <a:off x="9449903" y="1305212"/>
            <a:ext cx="259197" cy="2014082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02" name="Table 37">
            <a:extLst>
              <a:ext uri="{FF2B5EF4-FFF2-40B4-BE49-F238E27FC236}">
                <a16:creationId xmlns:a16="http://schemas.microsoft.com/office/drawing/2014/main" id="{7BEEBE9D-88F8-4984-97F9-701CE1477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275528"/>
              </p:ext>
            </p:extLst>
          </p:nvPr>
        </p:nvGraphicFramePr>
        <p:xfrm>
          <a:off x="11077154" y="1371804"/>
          <a:ext cx="243914" cy="1558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914">
                  <a:extLst>
                    <a:ext uri="{9D8B030D-6E8A-4147-A177-3AD203B41FA5}">
                      <a16:colId xmlns:a16="http://schemas.microsoft.com/office/drawing/2014/main" val="1512038069"/>
                    </a:ext>
                  </a:extLst>
                </a:gridCol>
              </a:tblGrid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4276793617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2199105596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271107013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326102220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15223328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93258516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933054698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1134030624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1804EF4-DA00-4DD6-B0B0-CA2AB4BD9C61}"/>
              </a:ext>
            </a:extLst>
          </p:cNvPr>
          <p:cNvCxnSpPr>
            <a:cxnSpLocks/>
          </p:cNvCxnSpPr>
          <p:nvPr/>
        </p:nvCxnSpPr>
        <p:spPr>
          <a:xfrm>
            <a:off x="8494583" y="2049243"/>
            <a:ext cx="85270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2AFF9CB-D319-4096-92F2-2EF38524099E}"/>
              </a:ext>
            </a:extLst>
          </p:cNvPr>
          <p:cNvCxnSpPr>
            <a:cxnSpLocks/>
          </p:cNvCxnSpPr>
          <p:nvPr/>
        </p:nvCxnSpPr>
        <p:spPr>
          <a:xfrm>
            <a:off x="10534843" y="2049243"/>
            <a:ext cx="42742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8727B8-D9E7-4C67-A5F1-F4CDBFD03630}"/>
              </a:ext>
            </a:extLst>
          </p:cNvPr>
          <p:cNvSpPr txBox="1"/>
          <p:nvPr/>
        </p:nvSpPr>
        <p:spPr>
          <a:xfrm>
            <a:off x="9260388" y="33461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2BB0382-12B9-41CF-A339-E10BFDE28325}"/>
              </a:ext>
            </a:extLst>
          </p:cNvPr>
          <p:cNvSpPr txBox="1"/>
          <p:nvPr/>
        </p:nvSpPr>
        <p:spPr>
          <a:xfrm>
            <a:off x="10061373" y="33182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43C317-1815-4522-9F82-7404DC93153B}"/>
              </a:ext>
            </a:extLst>
          </p:cNvPr>
          <p:cNvSpPr txBox="1"/>
          <p:nvPr/>
        </p:nvSpPr>
        <p:spPr>
          <a:xfrm>
            <a:off x="8494583" y="1518511"/>
            <a:ext cx="765338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Resize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50BC9F5-2129-4713-8F5D-D102AC86B7D3}"/>
              </a:ext>
            </a:extLst>
          </p:cNvPr>
          <p:cNvSpPr txBox="1"/>
          <p:nvPr/>
        </p:nvSpPr>
        <p:spPr>
          <a:xfrm>
            <a:off x="10101847" y="948493"/>
            <a:ext cx="55015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2352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CE9BC80-DACE-4F68-BA29-A148C51AF4D5}"/>
              </a:ext>
            </a:extLst>
          </p:cNvPr>
          <p:cNvSpPr txBox="1"/>
          <p:nvPr/>
        </p:nvSpPr>
        <p:spPr>
          <a:xfrm>
            <a:off x="10766359" y="962493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F12F51A-8AAB-4A9C-884F-7681EFE48BF2}"/>
              </a:ext>
            </a:extLst>
          </p:cNvPr>
          <p:cNvSpPr txBox="1"/>
          <p:nvPr/>
        </p:nvSpPr>
        <p:spPr>
          <a:xfrm>
            <a:off x="10858312" y="3349017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E649EEC-C09F-455F-A85E-6F1FC340816E}"/>
              </a:ext>
            </a:extLst>
          </p:cNvPr>
          <p:cNvCxnSpPr>
            <a:cxnSpLocks/>
          </p:cNvCxnSpPr>
          <p:nvPr/>
        </p:nvCxnSpPr>
        <p:spPr>
          <a:xfrm>
            <a:off x="9781073" y="2049243"/>
            <a:ext cx="31877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7340894-480E-4CF0-BD13-F3F7AB712A5F}"/>
              </a:ext>
            </a:extLst>
          </p:cNvPr>
          <p:cNvSpPr txBox="1"/>
          <p:nvPr/>
        </p:nvSpPr>
        <p:spPr>
          <a:xfrm>
            <a:off x="1428793" y="328648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34 x 34 x 3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86D9107-51B7-4BB7-972B-D82C996179EB}"/>
              </a:ext>
            </a:extLst>
          </p:cNvPr>
          <p:cNvSpPr/>
          <p:nvPr/>
        </p:nvSpPr>
        <p:spPr>
          <a:xfrm>
            <a:off x="10171002" y="1305212"/>
            <a:ext cx="273788" cy="2031529"/>
          </a:xfrm>
          <a:prstGeom prst="rect">
            <a:avLst/>
          </a:prstGeom>
          <a:solidFill>
            <a:schemeClr val="accent5">
              <a:lumMod val="60000"/>
              <a:lumOff val="40000"/>
              <a:alpha val="8000"/>
            </a:schemeClr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114" name="Multiplication Sign 113">
            <a:extLst>
              <a:ext uri="{FF2B5EF4-FFF2-40B4-BE49-F238E27FC236}">
                <a16:creationId xmlns:a16="http://schemas.microsoft.com/office/drawing/2014/main" id="{BC95871E-82DB-43A9-A9DC-846E8EC3731A}"/>
              </a:ext>
            </a:extLst>
          </p:cNvPr>
          <p:cNvSpPr/>
          <p:nvPr/>
        </p:nvSpPr>
        <p:spPr>
          <a:xfrm>
            <a:off x="9159500" y="1931014"/>
            <a:ext cx="887428" cy="1673489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Multiplication Sign 114">
            <a:extLst>
              <a:ext uri="{FF2B5EF4-FFF2-40B4-BE49-F238E27FC236}">
                <a16:creationId xmlns:a16="http://schemas.microsoft.com/office/drawing/2014/main" id="{3803F2DA-E388-45D8-882E-1DEB9A798ACB}"/>
              </a:ext>
            </a:extLst>
          </p:cNvPr>
          <p:cNvSpPr/>
          <p:nvPr/>
        </p:nvSpPr>
        <p:spPr>
          <a:xfrm>
            <a:off x="9911470" y="1943422"/>
            <a:ext cx="887428" cy="1673489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B9712-57F6-43D9-8208-FB2138FB8135}"/>
              </a:ext>
            </a:extLst>
          </p:cNvPr>
          <p:cNvSpPr/>
          <p:nvPr/>
        </p:nvSpPr>
        <p:spPr>
          <a:xfrm>
            <a:off x="4901470" y="2030415"/>
            <a:ext cx="214230" cy="234481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  <a:ln>
            <a:solidFill>
              <a:schemeClr val="accent1">
                <a:lumMod val="60000"/>
                <a:lumOff val="40000"/>
                <a:alpha val="16000"/>
              </a:schemeClr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4458A341-2752-4FCC-A658-19785C15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56" y="1471278"/>
            <a:ext cx="1805425" cy="154392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perspectiveRight">
              <a:rot lat="600000" lon="18000000" rev="0"/>
            </a:camera>
            <a:lightRig rig="threePt" dir="t"/>
          </a:scene3d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BC4CE281-64F3-44D0-A009-B4BF7063DC6A}"/>
              </a:ext>
            </a:extLst>
          </p:cNvPr>
          <p:cNvSpPr/>
          <p:nvPr/>
        </p:nvSpPr>
        <p:spPr>
          <a:xfrm>
            <a:off x="2125220" y="4347439"/>
            <a:ext cx="1635440" cy="1431980"/>
          </a:xfrm>
          <a:prstGeom prst="rect">
            <a:avLst/>
          </a:prstGeom>
          <a:solidFill>
            <a:schemeClr val="tx1">
              <a:lumMod val="75000"/>
              <a:alpha val="56000"/>
            </a:schemeClr>
          </a:solidFill>
          <a:ln>
            <a:solidFill>
              <a:schemeClr val="tx1">
                <a:lumMod val="75000"/>
                <a:alpha val="84000"/>
              </a:schemeClr>
            </a:solidFill>
          </a:ln>
          <a:scene3d>
            <a:camera prst="isometricLeftDown">
              <a:rot lat="600000" lon="18000000" rev="0"/>
            </a:camera>
            <a:lightRig rig="threePt" dir="t"/>
          </a:scene3d>
          <a:sp3d>
            <a:bevelT w="0" h="127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33579AF-D0FD-4FA3-AD79-52C7788D1BA1}"/>
              </a:ext>
            </a:extLst>
          </p:cNvPr>
          <p:cNvSpPr/>
          <p:nvPr/>
        </p:nvSpPr>
        <p:spPr>
          <a:xfrm>
            <a:off x="3592284" y="3843916"/>
            <a:ext cx="8335815" cy="284340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222670D-DACC-4F6B-B1C8-2F8DA3AAD136}"/>
              </a:ext>
            </a:extLst>
          </p:cNvPr>
          <p:cNvSpPr/>
          <p:nvPr/>
        </p:nvSpPr>
        <p:spPr>
          <a:xfrm>
            <a:off x="5248743" y="4601170"/>
            <a:ext cx="823868" cy="79462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21272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6BA90A8-F69A-4C1F-B16A-255994C96EC8}"/>
              </a:ext>
            </a:extLst>
          </p:cNvPr>
          <p:cNvSpPr/>
          <p:nvPr/>
        </p:nvSpPr>
        <p:spPr>
          <a:xfrm>
            <a:off x="7725491" y="4592158"/>
            <a:ext cx="623889" cy="516264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621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55B243E-76A8-4585-83D4-88955E4015A3}"/>
              </a:ext>
            </a:extLst>
          </p:cNvPr>
          <p:cNvSpPr txBox="1"/>
          <p:nvPr/>
        </p:nvSpPr>
        <p:spPr>
          <a:xfrm>
            <a:off x="3757861" y="5118601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FF4C565-988D-4DE8-A8E4-0D9E872A72A3}"/>
              </a:ext>
            </a:extLst>
          </p:cNvPr>
          <p:cNvCxnSpPr>
            <a:cxnSpLocks/>
          </p:cNvCxnSpPr>
          <p:nvPr/>
        </p:nvCxnSpPr>
        <p:spPr>
          <a:xfrm>
            <a:off x="3456820" y="5052755"/>
            <a:ext cx="1321896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297E7864-2FF4-4EF1-A880-8A63FCC7FE1D}"/>
              </a:ext>
            </a:extLst>
          </p:cNvPr>
          <p:cNvSpPr txBox="1"/>
          <p:nvPr/>
        </p:nvSpPr>
        <p:spPr>
          <a:xfrm>
            <a:off x="3974212" y="443934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6510D25-BA74-4A88-BD92-60E4DF170A3D}"/>
              </a:ext>
            </a:extLst>
          </p:cNvPr>
          <p:cNvSpPr txBox="1"/>
          <p:nvPr/>
        </p:nvSpPr>
        <p:spPr>
          <a:xfrm>
            <a:off x="4712766" y="612932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28 x 28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5027599-5959-4970-8993-A7F892047896}"/>
              </a:ext>
            </a:extLst>
          </p:cNvPr>
          <p:cNvSpPr txBox="1"/>
          <p:nvPr/>
        </p:nvSpPr>
        <p:spPr>
          <a:xfrm>
            <a:off x="6195385" y="4480958"/>
            <a:ext cx="1098570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B5F0D141-C1F3-4C02-82A6-36D45F1EF9A0}"/>
              </a:ext>
            </a:extLst>
          </p:cNvPr>
          <p:cNvCxnSpPr>
            <a:cxnSpLocks/>
          </p:cNvCxnSpPr>
          <p:nvPr/>
        </p:nvCxnSpPr>
        <p:spPr>
          <a:xfrm>
            <a:off x="6195385" y="5034956"/>
            <a:ext cx="1098570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19BB9A75-9431-4209-8B70-6DF8A5A22084}"/>
              </a:ext>
            </a:extLst>
          </p:cNvPr>
          <p:cNvSpPr txBox="1"/>
          <p:nvPr/>
        </p:nvSpPr>
        <p:spPr>
          <a:xfrm>
            <a:off x="6454852" y="506487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x 2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87BCB0-503A-4698-A4C1-878B98C107CC}"/>
              </a:ext>
            </a:extLst>
          </p:cNvPr>
          <p:cNvSpPr txBox="1"/>
          <p:nvPr/>
        </p:nvSpPr>
        <p:spPr>
          <a:xfrm>
            <a:off x="7076916" y="612932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14 x 14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097417E-0DCA-45AD-874C-168EAA32B248}"/>
              </a:ext>
            </a:extLst>
          </p:cNvPr>
          <p:cNvCxnSpPr>
            <a:cxnSpLocks/>
          </p:cNvCxnSpPr>
          <p:nvPr/>
        </p:nvCxnSpPr>
        <p:spPr>
          <a:xfrm>
            <a:off x="8428272" y="5017312"/>
            <a:ext cx="1163689" cy="12871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5EE1F38B-6857-4923-9AEC-BB1B7278AE3E}"/>
              </a:ext>
            </a:extLst>
          </p:cNvPr>
          <p:cNvSpPr txBox="1"/>
          <p:nvPr/>
        </p:nvSpPr>
        <p:spPr>
          <a:xfrm>
            <a:off x="8901231" y="608431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 x 1 x 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2C2EE95-842D-4F30-8537-DD64D7AAA89E}"/>
              </a:ext>
            </a:extLst>
          </p:cNvPr>
          <p:cNvSpPr txBox="1"/>
          <p:nvPr/>
        </p:nvSpPr>
        <p:spPr>
          <a:xfrm>
            <a:off x="8679880" y="5088022"/>
            <a:ext cx="708848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14 x 14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1846DE2-2C22-430F-99F3-48A9457F1734}"/>
              </a:ext>
            </a:extLst>
          </p:cNvPr>
          <p:cNvSpPr txBox="1"/>
          <p:nvPr/>
        </p:nvSpPr>
        <p:spPr>
          <a:xfrm>
            <a:off x="10766358" y="3930562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993835F-6A72-49DA-8451-7EC28FD493FD}"/>
              </a:ext>
            </a:extLst>
          </p:cNvPr>
          <p:cNvSpPr txBox="1"/>
          <p:nvPr/>
        </p:nvSpPr>
        <p:spPr>
          <a:xfrm>
            <a:off x="10858311" y="6317086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7BB6988-DA76-4B3E-A929-9FEB5F16E967}"/>
              </a:ext>
            </a:extLst>
          </p:cNvPr>
          <p:cNvCxnSpPr>
            <a:cxnSpLocks/>
          </p:cNvCxnSpPr>
          <p:nvPr/>
        </p:nvCxnSpPr>
        <p:spPr>
          <a:xfrm>
            <a:off x="10481359" y="5064875"/>
            <a:ext cx="469653" cy="12282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A07C05A5-D47E-4DE9-BE83-52AB92779B87}"/>
              </a:ext>
            </a:extLst>
          </p:cNvPr>
          <p:cNvSpPr txBox="1"/>
          <p:nvPr/>
        </p:nvSpPr>
        <p:spPr>
          <a:xfrm>
            <a:off x="1428792" y="625455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32 x 32 x 3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15D2923-A79F-4597-AF9F-51D227915A50}"/>
              </a:ext>
            </a:extLst>
          </p:cNvPr>
          <p:cNvSpPr/>
          <p:nvPr/>
        </p:nvSpPr>
        <p:spPr>
          <a:xfrm>
            <a:off x="10261215" y="4542318"/>
            <a:ext cx="344643" cy="258194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  <a:ln>
            <a:solidFill>
              <a:schemeClr val="accent3">
                <a:lumMod val="7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4D60528-2321-497B-B2D3-0B4138609BB9}"/>
              </a:ext>
            </a:extLst>
          </p:cNvPr>
          <p:cNvSpPr txBox="1"/>
          <p:nvPr/>
        </p:nvSpPr>
        <p:spPr>
          <a:xfrm>
            <a:off x="8820675" y="4499648"/>
            <a:ext cx="586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2352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169" name="Flowchart: Summing Junction 168">
            <a:extLst>
              <a:ext uri="{FF2B5EF4-FFF2-40B4-BE49-F238E27FC236}">
                <a16:creationId xmlns:a16="http://schemas.microsoft.com/office/drawing/2014/main" id="{20885930-1A4A-44E9-A010-2BA1E7B9A4B8}"/>
              </a:ext>
            </a:extLst>
          </p:cNvPr>
          <p:cNvSpPr/>
          <p:nvPr/>
        </p:nvSpPr>
        <p:spPr>
          <a:xfrm>
            <a:off x="9577474" y="4571231"/>
            <a:ext cx="256636" cy="30777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A8B2698-40B6-4839-9DF3-49E26E337FAB}"/>
              </a:ext>
            </a:extLst>
          </p:cNvPr>
          <p:cNvSpPr/>
          <p:nvPr/>
        </p:nvSpPr>
        <p:spPr>
          <a:xfrm>
            <a:off x="11507890" y="4571231"/>
            <a:ext cx="344643" cy="258194"/>
          </a:xfrm>
          <a:prstGeom prst="rect">
            <a:avLst/>
          </a:prstGeom>
          <a:solidFill>
            <a:schemeClr val="tx1">
              <a:lumMod val="95000"/>
              <a:alpha val="48000"/>
            </a:schemeClr>
          </a:solidFill>
          <a:ln>
            <a:solidFill>
              <a:schemeClr val="tx1">
                <a:lumMod val="9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51F0A1E-EC4A-4AF0-AB7B-38C5D268674A}"/>
              </a:ext>
            </a:extLst>
          </p:cNvPr>
          <p:cNvSpPr txBox="1"/>
          <p:nvPr/>
        </p:nvSpPr>
        <p:spPr>
          <a:xfrm>
            <a:off x="10481359" y="4527655"/>
            <a:ext cx="586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8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D1FA15B-965F-4C84-B856-0364B7569D09}"/>
              </a:ext>
            </a:extLst>
          </p:cNvPr>
          <p:cNvSpPr txBox="1"/>
          <p:nvPr/>
        </p:nvSpPr>
        <p:spPr>
          <a:xfrm>
            <a:off x="10428077" y="5077157"/>
            <a:ext cx="526106" cy="30777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 x 1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Flowchart: Summing Junction 172">
            <a:extLst>
              <a:ext uri="{FF2B5EF4-FFF2-40B4-BE49-F238E27FC236}">
                <a16:creationId xmlns:a16="http://schemas.microsoft.com/office/drawing/2014/main" id="{A6255426-0354-40A4-8292-3A2C92F09E5F}"/>
              </a:ext>
            </a:extLst>
          </p:cNvPr>
          <p:cNvSpPr/>
          <p:nvPr/>
        </p:nvSpPr>
        <p:spPr>
          <a:xfrm>
            <a:off x="10889177" y="4581755"/>
            <a:ext cx="256636" cy="30777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B10F34BD-36C6-465A-A45F-6D70AE0C4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92" y="4499648"/>
            <a:ext cx="1300865" cy="140010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scene3d>
            <a:camera prst="isometricRightUp">
              <a:rot lat="1200000" lon="18600000" rev="0"/>
            </a:camera>
            <a:lightRig rig="threePt" dir="t"/>
          </a:scene3d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AF690A90-7757-47C8-8A22-FFD0144B745D}"/>
              </a:ext>
            </a:extLst>
          </p:cNvPr>
          <p:cNvSpPr/>
          <p:nvPr/>
        </p:nvSpPr>
        <p:spPr>
          <a:xfrm>
            <a:off x="7714239" y="4601170"/>
            <a:ext cx="639910" cy="486209"/>
          </a:xfrm>
          <a:prstGeom prst="rect">
            <a:avLst/>
          </a:prstGeom>
          <a:solidFill>
            <a:schemeClr val="accent3">
              <a:lumMod val="75000"/>
              <a:alpha val="12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prstDash val="sysDash"/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113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BC86DB3-1E61-4115-AA0B-D2325E98D944}"/>
              </a:ext>
            </a:extLst>
          </p:cNvPr>
          <p:cNvSpPr txBox="1"/>
          <p:nvPr/>
        </p:nvSpPr>
        <p:spPr>
          <a:xfrm>
            <a:off x="10562924" y="5899753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 x 1 x 8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82757E4-D451-4071-AD2B-56D392F6C883}"/>
              </a:ext>
            </a:extLst>
          </p:cNvPr>
          <p:cNvSpPr/>
          <p:nvPr/>
        </p:nvSpPr>
        <p:spPr>
          <a:xfrm>
            <a:off x="4890217" y="4988890"/>
            <a:ext cx="214230" cy="234481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  <a:ln>
            <a:solidFill>
              <a:schemeClr val="accent1">
                <a:lumMod val="60000"/>
                <a:lumOff val="40000"/>
                <a:alpha val="16000"/>
              </a:schemeClr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47F6FC-D9CE-4AA1-A8F7-2106E67FD4D2}"/>
              </a:ext>
            </a:extLst>
          </p:cNvPr>
          <p:cNvSpPr txBox="1"/>
          <p:nvPr/>
        </p:nvSpPr>
        <p:spPr>
          <a:xfrm>
            <a:off x="6195385" y="3930691"/>
            <a:ext cx="2768600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Convnet as FC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9" name="Multiplication Sign 188">
            <a:extLst>
              <a:ext uri="{FF2B5EF4-FFF2-40B4-BE49-F238E27FC236}">
                <a16:creationId xmlns:a16="http://schemas.microsoft.com/office/drawing/2014/main" id="{FF3441AC-20E0-47A7-B7D1-7FD9637C13D2}"/>
              </a:ext>
            </a:extLst>
          </p:cNvPr>
          <p:cNvSpPr/>
          <p:nvPr/>
        </p:nvSpPr>
        <p:spPr>
          <a:xfrm>
            <a:off x="9829573" y="4348890"/>
            <a:ext cx="737615" cy="1334456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1" name="Multiplication Sign 190">
            <a:extLst>
              <a:ext uri="{FF2B5EF4-FFF2-40B4-BE49-F238E27FC236}">
                <a16:creationId xmlns:a16="http://schemas.microsoft.com/office/drawing/2014/main" id="{5BAA449D-9C0F-4B04-87B5-66809CFCD64B}"/>
              </a:ext>
            </a:extLst>
          </p:cNvPr>
          <p:cNvSpPr/>
          <p:nvPr/>
        </p:nvSpPr>
        <p:spPr>
          <a:xfrm>
            <a:off x="11155770" y="4366613"/>
            <a:ext cx="737615" cy="1334456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389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89" grpId="0" animBg="1"/>
      <p:bldP spid="19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A1EBDA0-169C-403A-A424-71220AE5711A}"/>
              </a:ext>
            </a:extLst>
          </p:cNvPr>
          <p:cNvSpPr txBox="1"/>
          <p:nvPr/>
        </p:nvSpPr>
        <p:spPr>
          <a:xfrm>
            <a:off x="3047163" y="0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6FFE39-C2DB-4AE3-A0E8-E286F43E0515}"/>
              </a:ext>
            </a:extLst>
          </p:cNvPr>
          <p:cNvSpPr txBox="1"/>
          <p:nvPr/>
        </p:nvSpPr>
        <p:spPr>
          <a:xfrm>
            <a:off x="616553" y="5733797"/>
            <a:ext cx="3863550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8E693AF-9E16-4835-AFC3-FCDE261EC8B2}"/>
              </a:ext>
            </a:extLst>
          </p:cNvPr>
          <p:cNvSpPr/>
          <p:nvPr/>
        </p:nvSpPr>
        <p:spPr>
          <a:xfrm>
            <a:off x="3824050" y="1331072"/>
            <a:ext cx="1308066" cy="1255219"/>
          </a:xfrm>
          <a:prstGeom prst="rect">
            <a:avLst/>
          </a:prstGeom>
          <a:solidFill>
            <a:schemeClr val="accent3">
              <a:lumMod val="75000"/>
              <a:alpha val="27000"/>
            </a:schemeClr>
          </a:solidFill>
          <a:ln w="12700">
            <a:solidFill>
              <a:schemeClr val="accent3">
                <a:lumMod val="20000"/>
                <a:lumOff val="8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51" name="Table 12">
            <a:extLst>
              <a:ext uri="{FF2B5EF4-FFF2-40B4-BE49-F238E27FC236}">
                <a16:creationId xmlns:a16="http://schemas.microsoft.com/office/drawing/2014/main" id="{E592F816-7360-436D-A68E-7849B84D5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319124"/>
              </p:ext>
            </p:extLst>
          </p:nvPr>
        </p:nvGraphicFramePr>
        <p:xfrm>
          <a:off x="3866717" y="1331073"/>
          <a:ext cx="1272145" cy="1255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735">
                  <a:extLst>
                    <a:ext uri="{9D8B030D-6E8A-4147-A177-3AD203B41FA5}">
                      <a16:colId xmlns:a16="http://schemas.microsoft.com/office/drawing/2014/main" val="1918416841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1853168255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3818860124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1974323356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2548956626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3848005288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1600278530"/>
                    </a:ext>
                  </a:extLst>
                </a:gridCol>
              </a:tblGrid>
              <a:tr h="17931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36315390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6957542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96703580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88110390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76343966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5416347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30514402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D535AB-8A02-4646-8E47-66F4D5159488}"/>
              </a:ext>
            </a:extLst>
          </p:cNvPr>
          <p:cNvCxnSpPr>
            <a:cxnSpLocks/>
          </p:cNvCxnSpPr>
          <p:nvPr/>
        </p:nvCxnSpPr>
        <p:spPr>
          <a:xfrm>
            <a:off x="2446473" y="1805500"/>
            <a:ext cx="1321896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5267FD2-F7A0-4F72-BA56-9C604396E18E}"/>
              </a:ext>
            </a:extLst>
          </p:cNvPr>
          <p:cNvSpPr txBox="1"/>
          <p:nvPr/>
        </p:nvSpPr>
        <p:spPr>
          <a:xfrm>
            <a:off x="2739089" y="1875881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EA76C7-1DA1-40F3-8715-49414233FE4C}"/>
              </a:ext>
            </a:extLst>
          </p:cNvPr>
          <p:cNvSpPr txBox="1"/>
          <p:nvPr/>
        </p:nvSpPr>
        <p:spPr>
          <a:xfrm>
            <a:off x="2947243" y="1229550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6510BB-F7AA-4EEB-AB16-EB0FE8058D38}"/>
              </a:ext>
            </a:extLst>
          </p:cNvPr>
          <p:cNvSpPr txBox="1"/>
          <p:nvPr/>
        </p:nvSpPr>
        <p:spPr>
          <a:xfrm>
            <a:off x="842473" y="2785502"/>
            <a:ext cx="11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12 x 12 x 3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B418B0-3AFB-452B-B8B8-3DE9E18B93A5}"/>
              </a:ext>
            </a:extLst>
          </p:cNvPr>
          <p:cNvSpPr txBox="1"/>
          <p:nvPr/>
        </p:nvSpPr>
        <p:spPr>
          <a:xfrm>
            <a:off x="4024156" y="269696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 x 8 x 12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48ACC9-F3A6-4DFA-A914-17C53C5039C7}"/>
              </a:ext>
            </a:extLst>
          </p:cNvPr>
          <p:cNvCxnSpPr>
            <a:cxnSpLocks/>
          </p:cNvCxnSpPr>
          <p:nvPr/>
        </p:nvCxnSpPr>
        <p:spPr>
          <a:xfrm>
            <a:off x="5753592" y="1808062"/>
            <a:ext cx="1097884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E8C1724-340C-4440-9328-2FE11BF5B65B}"/>
              </a:ext>
            </a:extLst>
          </p:cNvPr>
          <p:cNvSpPr txBox="1"/>
          <p:nvPr/>
        </p:nvSpPr>
        <p:spPr>
          <a:xfrm>
            <a:off x="6136182" y="1878443"/>
            <a:ext cx="526106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2 x 2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A82380-7153-47A3-9D73-91BC3F8F376C}"/>
              </a:ext>
            </a:extLst>
          </p:cNvPr>
          <p:cNvSpPr txBox="1"/>
          <p:nvPr/>
        </p:nvSpPr>
        <p:spPr>
          <a:xfrm>
            <a:off x="5849950" y="1369299"/>
            <a:ext cx="896015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9FACCF4-E516-403C-9CA3-638256290DD9}"/>
              </a:ext>
            </a:extLst>
          </p:cNvPr>
          <p:cNvSpPr/>
          <p:nvPr/>
        </p:nvSpPr>
        <p:spPr>
          <a:xfrm>
            <a:off x="6935737" y="1746487"/>
            <a:ext cx="883642" cy="762694"/>
          </a:xfrm>
          <a:prstGeom prst="rect">
            <a:avLst/>
          </a:prstGeom>
          <a:solidFill>
            <a:schemeClr val="accent5">
              <a:lumMod val="50000"/>
              <a:alpha val="27000"/>
            </a:schemeClr>
          </a:solidFill>
          <a:ln w="12700">
            <a:solidFill>
              <a:schemeClr val="accent5">
                <a:lumMod val="40000"/>
                <a:lumOff val="6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61" name="Table 22">
            <a:extLst>
              <a:ext uri="{FF2B5EF4-FFF2-40B4-BE49-F238E27FC236}">
                <a16:creationId xmlns:a16="http://schemas.microsoft.com/office/drawing/2014/main" id="{A8D58217-FFB7-466D-8994-7C4508306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786328"/>
              </p:ext>
            </p:extLst>
          </p:nvPr>
        </p:nvGraphicFramePr>
        <p:xfrm>
          <a:off x="6935737" y="1746486"/>
          <a:ext cx="833826" cy="762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71">
                  <a:extLst>
                    <a:ext uri="{9D8B030D-6E8A-4147-A177-3AD203B41FA5}">
                      <a16:colId xmlns:a16="http://schemas.microsoft.com/office/drawing/2014/main" val="428622838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796164162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350748375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3176448497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2559850403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824337878"/>
                    </a:ext>
                  </a:extLst>
                </a:gridCol>
              </a:tblGrid>
              <a:tr h="1702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6330204"/>
                  </a:ext>
                </a:extLst>
              </a:tr>
              <a:tr h="1974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17709243"/>
                  </a:ext>
                </a:extLst>
              </a:tr>
              <a:tr h="1974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61393654"/>
                  </a:ext>
                </a:extLst>
              </a:tr>
              <a:tr h="1974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65524195"/>
                  </a:ext>
                </a:extLst>
              </a:tr>
            </a:tbl>
          </a:graphicData>
        </a:graphic>
      </p:graphicFrame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FF43E1-0270-4D98-A46C-69A437D0FBB6}"/>
              </a:ext>
            </a:extLst>
          </p:cNvPr>
          <p:cNvCxnSpPr>
            <a:cxnSpLocks/>
          </p:cNvCxnSpPr>
          <p:nvPr/>
        </p:nvCxnSpPr>
        <p:spPr>
          <a:xfrm>
            <a:off x="8420425" y="1665656"/>
            <a:ext cx="1087099" cy="3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135E8C7-DE6A-4563-989D-05EFE86B1296}"/>
              </a:ext>
            </a:extLst>
          </p:cNvPr>
          <p:cNvSpPr txBox="1"/>
          <p:nvPr/>
        </p:nvSpPr>
        <p:spPr>
          <a:xfrm>
            <a:off x="8615201" y="1721992"/>
            <a:ext cx="56618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 x 3 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15C9DA-DD50-4692-9367-1040408905D7}"/>
              </a:ext>
            </a:extLst>
          </p:cNvPr>
          <p:cNvSpPr txBox="1"/>
          <p:nvPr/>
        </p:nvSpPr>
        <p:spPr>
          <a:xfrm>
            <a:off x="8688939" y="1129538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57EA20-AF26-45C8-9081-AD120C405BE0}"/>
              </a:ext>
            </a:extLst>
          </p:cNvPr>
          <p:cNvSpPr txBox="1"/>
          <p:nvPr/>
        </p:nvSpPr>
        <p:spPr>
          <a:xfrm>
            <a:off x="6795759" y="268511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 x 4 x 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5EFC4E-BC46-4731-9F45-6AA787B3D23C}"/>
              </a:ext>
            </a:extLst>
          </p:cNvPr>
          <p:cNvSpPr/>
          <p:nvPr/>
        </p:nvSpPr>
        <p:spPr>
          <a:xfrm>
            <a:off x="11065135" y="1368085"/>
            <a:ext cx="367356" cy="369332"/>
          </a:xfrm>
          <a:prstGeom prst="rect">
            <a:avLst/>
          </a:prstGeom>
          <a:pattFill prst="dash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1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F12A2A-FD48-4C55-8B23-262CABCB5E4F}"/>
              </a:ext>
            </a:extLst>
          </p:cNvPr>
          <p:cNvSpPr/>
          <p:nvPr/>
        </p:nvSpPr>
        <p:spPr>
          <a:xfrm>
            <a:off x="9570437" y="1587467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C6E53E-AE40-47CC-9F66-08F22862FB9A}"/>
              </a:ext>
            </a:extLst>
          </p:cNvPr>
          <p:cNvSpPr txBox="1"/>
          <p:nvPr/>
        </p:nvSpPr>
        <p:spPr>
          <a:xfrm>
            <a:off x="11003780" y="880846"/>
            <a:ext cx="906017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6B9A79C-F84E-4D27-91F0-FA07322F2F53}"/>
              </a:ext>
            </a:extLst>
          </p:cNvPr>
          <p:cNvSpPr txBox="1"/>
          <p:nvPr/>
        </p:nvSpPr>
        <p:spPr>
          <a:xfrm>
            <a:off x="9396117" y="2661305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x 2 x 4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F30426-4348-4D17-9233-7C49D438B62B}"/>
              </a:ext>
            </a:extLst>
          </p:cNvPr>
          <p:cNvSpPr txBox="1"/>
          <p:nvPr/>
        </p:nvSpPr>
        <p:spPr>
          <a:xfrm>
            <a:off x="11210716" y="233307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 x 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D35D6B-A26A-4898-B065-926E86AAC12D}"/>
              </a:ext>
            </a:extLst>
          </p:cNvPr>
          <p:cNvSpPr txBox="1"/>
          <p:nvPr/>
        </p:nvSpPr>
        <p:spPr>
          <a:xfrm>
            <a:off x="8557492" y="726958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73" name="Table 7">
            <a:extLst>
              <a:ext uri="{FF2B5EF4-FFF2-40B4-BE49-F238E27FC236}">
                <a16:creationId xmlns:a16="http://schemas.microsoft.com/office/drawing/2014/main" id="{D96BD9E3-8A75-4465-8A7D-4CC27B40C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27568"/>
              </p:ext>
            </p:extLst>
          </p:nvPr>
        </p:nvGraphicFramePr>
        <p:xfrm>
          <a:off x="484252" y="839388"/>
          <a:ext cx="1608432" cy="1816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036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1167752771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367943483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410572925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41033486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sp>
        <p:nvSpPr>
          <p:cNvPr id="74" name="Rectangle 73">
            <a:extLst>
              <a:ext uri="{FF2B5EF4-FFF2-40B4-BE49-F238E27FC236}">
                <a16:creationId xmlns:a16="http://schemas.microsoft.com/office/drawing/2014/main" id="{EC7AD9F0-5CD5-43CA-94DF-4C1647D85452}"/>
              </a:ext>
            </a:extLst>
          </p:cNvPr>
          <p:cNvSpPr/>
          <p:nvPr/>
        </p:nvSpPr>
        <p:spPr>
          <a:xfrm>
            <a:off x="9866357" y="1626472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3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FBE2B4-8909-4EA8-B95C-8ECFFB1BC8AA}"/>
              </a:ext>
            </a:extLst>
          </p:cNvPr>
          <p:cNvSpPr/>
          <p:nvPr/>
        </p:nvSpPr>
        <p:spPr>
          <a:xfrm>
            <a:off x="9554166" y="1840875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5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DAF4EA0-D30F-49D8-BEA4-327492A60DAC}"/>
              </a:ext>
            </a:extLst>
          </p:cNvPr>
          <p:cNvSpPr/>
          <p:nvPr/>
        </p:nvSpPr>
        <p:spPr>
          <a:xfrm>
            <a:off x="9862819" y="1884649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6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3580AE2-49F7-4159-A050-9862AC7FDE7F}"/>
              </a:ext>
            </a:extLst>
          </p:cNvPr>
          <p:cNvSpPr/>
          <p:nvPr/>
        </p:nvSpPr>
        <p:spPr>
          <a:xfrm>
            <a:off x="11506702" y="1367835"/>
            <a:ext cx="367356" cy="369332"/>
          </a:xfrm>
          <a:prstGeom prst="rect">
            <a:avLst/>
          </a:prstGeom>
          <a:pattFill prst="wdDnDiag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3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1F00E9-ABA6-43F6-ADFC-85F37274E2D3}"/>
              </a:ext>
            </a:extLst>
          </p:cNvPr>
          <p:cNvSpPr/>
          <p:nvPr/>
        </p:nvSpPr>
        <p:spPr>
          <a:xfrm>
            <a:off x="11061404" y="1787815"/>
            <a:ext cx="367356" cy="369332"/>
          </a:xfrm>
          <a:prstGeom prst="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5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2DB6B7D-197F-4844-A686-0D32A2CBD12D}"/>
              </a:ext>
            </a:extLst>
          </p:cNvPr>
          <p:cNvSpPr/>
          <p:nvPr/>
        </p:nvSpPr>
        <p:spPr>
          <a:xfrm>
            <a:off x="11506702" y="1787815"/>
            <a:ext cx="367356" cy="369332"/>
          </a:xfrm>
          <a:prstGeom prst="rect">
            <a:avLst/>
          </a:prstGeom>
          <a:pattFill prst="pct2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6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80" name="Table 7">
            <a:extLst>
              <a:ext uri="{FF2B5EF4-FFF2-40B4-BE49-F238E27FC236}">
                <a16:creationId xmlns:a16="http://schemas.microsoft.com/office/drawing/2014/main" id="{EA6A9D7F-5C44-40ED-9A17-5D660C86F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233163"/>
              </p:ext>
            </p:extLst>
          </p:nvPr>
        </p:nvGraphicFramePr>
        <p:xfrm>
          <a:off x="487655" y="838619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graphicFrame>
        <p:nvGraphicFramePr>
          <p:cNvPr id="81" name="Table 7">
            <a:extLst>
              <a:ext uri="{FF2B5EF4-FFF2-40B4-BE49-F238E27FC236}">
                <a16:creationId xmlns:a16="http://schemas.microsoft.com/office/drawing/2014/main" id="{3815F592-B3BC-40DF-856F-3B38D651D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19434"/>
              </p:ext>
            </p:extLst>
          </p:nvPr>
        </p:nvGraphicFramePr>
        <p:xfrm>
          <a:off x="772953" y="848385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4A388FDE-B06E-4C3F-8D3F-BCA2BB746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13412"/>
              </p:ext>
            </p:extLst>
          </p:nvPr>
        </p:nvGraphicFramePr>
        <p:xfrm>
          <a:off x="498394" y="1145750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FECD5723-7BDC-44F8-8349-0232FB9AF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52022"/>
              </p:ext>
            </p:extLst>
          </p:nvPr>
        </p:nvGraphicFramePr>
        <p:xfrm>
          <a:off x="783613" y="1145750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914A8A54-0B17-4D16-87D4-96B93895B082}"/>
              </a:ext>
            </a:extLst>
          </p:cNvPr>
          <p:cNvSpPr txBox="1"/>
          <p:nvPr/>
        </p:nvSpPr>
        <p:spPr>
          <a:xfrm>
            <a:off x="2852562" y="2264706"/>
            <a:ext cx="540533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 = 1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 = 0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23E27F-5E94-4219-B594-6E5BBCE484F6}"/>
              </a:ext>
            </a:extLst>
          </p:cNvPr>
          <p:cNvSpPr txBox="1"/>
          <p:nvPr/>
        </p:nvSpPr>
        <p:spPr>
          <a:xfrm>
            <a:off x="10798619" y="2702408"/>
            <a:ext cx="1240981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Spatial Output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5691689-63BD-4583-9951-10489EECC7F2}"/>
              </a:ext>
            </a:extLst>
          </p:cNvPr>
          <p:cNvSpPr txBox="1"/>
          <p:nvPr/>
        </p:nvSpPr>
        <p:spPr>
          <a:xfrm>
            <a:off x="9166922" y="221847"/>
            <a:ext cx="2768600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Convnet as FC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0914B-505C-4220-963F-6DE380436DE6}"/>
              </a:ext>
            </a:extLst>
          </p:cNvPr>
          <p:cNvSpPr txBox="1"/>
          <p:nvPr/>
        </p:nvSpPr>
        <p:spPr>
          <a:xfrm>
            <a:off x="616553" y="3512562"/>
            <a:ext cx="99625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FC as convnets can be used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even if we have varying image size but it gives spatial output.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Spatial outputs is requires when we have to find or localize the Bbox but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Selective Search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is already giving us the cropped ROI proposals as Bbox which need only finetuning.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15F4AB08-E945-400E-82EC-87E8FBD9B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7335" r="54814" b="33566"/>
          <a:stretch/>
        </p:blipFill>
        <p:spPr>
          <a:xfrm>
            <a:off x="9877879" y="5366977"/>
            <a:ext cx="693950" cy="59469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471C259-E55F-499B-96C0-5A6616A15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5" t="24133" r="7374" b="-1"/>
          <a:stretch/>
        </p:blipFill>
        <p:spPr>
          <a:xfrm>
            <a:off x="7945281" y="5299813"/>
            <a:ext cx="693950" cy="8033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7489326-9ABD-4CD1-86DD-166B4726D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1692" b="-1"/>
          <a:stretch/>
        </p:blipFill>
        <p:spPr>
          <a:xfrm>
            <a:off x="5911054" y="4806032"/>
            <a:ext cx="1498000" cy="142882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32586AA-86F7-45BB-8B56-F3B0AADD626A}"/>
              </a:ext>
            </a:extLst>
          </p:cNvPr>
          <p:cNvCxnSpPr>
            <a:cxnSpLocks/>
          </p:cNvCxnSpPr>
          <p:nvPr/>
        </p:nvCxnSpPr>
        <p:spPr>
          <a:xfrm>
            <a:off x="9015433" y="5691977"/>
            <a:ext cx="621119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66C6749D-8317-4273-814F-B2013298156C}"/>
              </a:ext>
            </a:extLst>
          </p:cNvPr>
          <p:cNvSpPr/>
          <p:nvPr/>
        </p:nvSpPr>
        <p:spPr>
          <a:xfrm>
            <a:off x="7766221" y="4806032"/>
            <a:ext cx="3032398" cy="1428820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514C616-1BD4-4474-AD78-D8F7FE6173E6}"/>
              </a:ext>
            </a:extLst>
          </p:cNvPr>
          <p:cNvSpPr txBox="1"/>
          <p:nvPr/>
        </p:nvSpPr>
        <p:spPr>
          <a:xfrm>
            <a:off x="8426246" y="4904982"/>
            <a:ext cx="1817998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Selective Search Crops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FCE640-AD84-4193-828E-A94BE809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63C69F-7443-49FE-A5C6-BE7BD27F0984}"/>
              </a:ext>
            </a:extLst>
          </p:cNvPr>
          <p:cNvSpPr txBox="1"/>
          <p:nvPr/>
        </p:nvSpPr>
        <p:spPr>
          <a:xfrm>
            <a:off x="3047163" y="0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? - 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158FB-0D32-4B59-86A0-22FFEADAAD6B}"/>
              </a:ext>
            </a:extLst>
          </p:cNvPr>
          <p:cNvSpPr/>
          <p:nvPr/>
        </p:nvSpPr>
        <p:spPr>
          <a:xfrm>
            <a:off x="1549400" y="1233666"/>
            <a:ext cx="1111251" cy="219456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3E564A-0437-4795-891C-A13A23C98F42}"/>
              </a:ext>
            </a:extLst>
          </p:cNvPr>
          <p:cNvSpPr/>
          <p:nvPr/>
        </p:nvSpPr>
        <p:spPr>
          <a:xfrm>
            <a:off x="2666341" y="1233666"/>
            <a:ext cx="1111251" cy="219456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BCDF7-179B-4D80-B35C-9ABD4FC89212}"/>
              </a:ext>
            </a:extLst>
          </p:cNvPr>
          <p:cNvSpPr txBox="1"/>
          <p:nvPr/>
        </p:nvSpPr>
        <p:spPr>
          <a:xfrm>
            <a:off x="4432300" y="595884"/>
            <a:ext cx="3327400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Histogram of Images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391D5CF-A3F4-4B60-9EE9-17094B855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35738"/>
              </p:ext>
            </p:extLst>
          </p:nvPr>
        </p:nvGraphicFramePr>
        <p:xfrm>
          <a:off x="1552245" y="1226542"/>
          <a:ext cx="2222502" cy="21945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70417">
                  <a:extLst>
                    <a:ext uri="{9D8B030D-6E8A-4147-A177-3AD203B41FA5}">
                      <a16:colId xmlns:a16="http://schemas.microsoft.com/office/drawing/2014/main" val="3295584302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2928619935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783383312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3181002299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1781521633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1789125603"/>
                    </a:ext>
                  </a:extLst>
                </a:gridCol>
              </a:tblGrid>
              <a:tr h="2906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05424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73284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435993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709687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689371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4377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8362A15-3FA1-4252-A18B-607106FC7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19349"/>
              </p:ext>
            </p:extLst>
          </p:nvPr>
        </p:nvGraphicFramePr>
        <p:xfrm>
          <a:off x="1552245" y="1233666"/>
          <a:ext cx="2222502" cy="21945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70417">
                  <a:extLst>
                    <a:ext uri="{9D8B030D-6E8A-4147-A177-3AD203B41FA5}">
                      <a16:colId xmlns:a16="http://schemas.microsoft.com/office/drawing/2014/main" val="3295584302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2928619935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783383312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3181002299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1781521633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1789125603"/>
                    </a:ext>
                  </a:extLst>
                </a:gridCol>
              </a:tblGrid>
              <a:tr h="29068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05424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73284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435993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709687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689371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43779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0C8D83-2369-4AFF-8712-7B8107C3F560}"/>
              </a:ext>
            </a:extLst>
          </p:cNvPr>
          <p:cNvCxnSpPr>
            <a:cxnSpLocks/>
          </p:cNvCxnSpPr>
          <p:nvPr/>
        </p:nvCxnSpPr>
        <p:spPr>
          <a:xfrm>
            <a:off x="4969652" y="3371922"/>
            <a:ext cx="3025113" cy="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DE6E3F-A5DE-430E-9D92-AA367CB1688E}"/>
              </a:ext>
            </a:extLst>
          </p:cNvPr>
          <p:cNvCxnSpPr>
            <a:cxnSpLocks/>
          </p:cNvCxnSpPr>
          <p:nvPr/>
        </p:nvCxnSpPr>
        <p:spPr>
          <a:xfrm flipV="1">
            <a:off x="5122052" y="1191610"/>
            <a:ext cx="0" cy="2332712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3DE5CC9-7BB1-41DB-BA63-ACEE4570640E}"/>
              </a:ext>
            </a:extLst>
          </p:cNvPr>
          <p:cNvSpPr/>
          <p:nvPr/>
        </p:nvSpPr>
        <p:spPr>
          <a:xfrm>
            <a:off x="5365027" y="2251068"/>
            <a:ext cx="139671" cy="112085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F985B0-2433-427F-BB15-75C97A3F8124}"/>
              </a:ext>
            </a:extLst>
          </p:cNvPr>
          <p:cNvSpPr/>
          <p:nvPr/>
        </p:nvSpPr>
        <p:spPr>
          <a:xfrm>
            <a:off x="7529360" y="2251068"/>
            <a:ext cx="139671" cy="112085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631EDD-D7F8-4482-9588-07E8BF1A29FE}"/>
              </a:ext>
            </a:extLst>
          </p:cNvPr>
          <p:cNvSpPr txBox="1"/>
          <p:nvPr/>
        </p:nvSpPr>
        <p:spPr>
          <a:xfrm>
            <a:off x="5303255" y="34162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  <a:endParaRPr lang="en-IN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A6F55C-1455-432D-961A-F4A33A173674}"/>
              </a:ext>
            </a:extLst>
          </p:cNvPr>
          <p:cNvSpPr txBox="1"/>
          <p:nvPr/>
        </p:nvSpPr>
        <p:spPr>
          <a:xfrm>
            <a:off x="7389041" y="340782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255</a:t>
            </a:r>
            <a:endParaRPr lang="en-IN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706481-A563-4C69-8A86-71ACC652B8D4}"/>
              </a:ext>
            </a:extLst>
          </p:cNvPr>
          <p:cNvSpPr txBox="1"/>
          <p:nvPr/>
        </p:nvSpPr>
        <p:spPr>
          <a:xfrm>
            <a:off x="5488562" y="34104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  <a:endParaRPr lang="en-IN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9A453-C986-4901-ABDB-EB349D2762D4}"/>
              </a:ext>
            </a:extLst>
          </p:cNvPr>
          <p:cNvSpPr txBox="1"/>
          <p:nvPr/>
        </p:nvSpPr>
        <p:spPr>
          <a:xfrm>
            <a:off x="6154826" y="3416214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</a:t>
            </a:r>
            <a:endParaRPr lang="en-IN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91E2CF-56E7-46FE-8B37-795CE0B6B99B}"/>
              </a:ext>
            </a:extLst>
          </p:cNvPr>
          <p:cNvSpPr txBox="1"/>
          <p:nvPr/>
        </p:nvSpPr>
        <p:spPr>
          <a:xfrm>
            <a:off x="6540779" y="3416214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</a:t>
            </a:r>
            <a:endParaRPr lang="en-IN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B02B83-F8F8-4FEF-9C22-D53083A373BC}"/>
              </a:ext>
            </a:extLst>
          </p:cNvPr>
          <p:cNvSpPr txBox="1"/>
          <p:nvPr/>
        </p:nvSpPr>
        <p:spPr>
          <a:xfrm>
            <a:off x="6858760" y="3416214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</a:t>
            </a:r>
            <a:endParaRPr lang="en-IN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719862-DD73-4E13-B16A-82E060A0CA8D}"/>
              </a:ext>
            </a:extLst>
          </p:cNvPr>
          <p:cNvSpPr txBox="1"/>
          <p:nvPr/>
        </p:nvSpPr>
        <p:spPr>
          <a:xfrm>
            <a:off x="2249443" y="3451146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x 6</a:t>
            </a:r>
            <a:endParaRPr lang="en-IN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81F7A8-8D09-4A50-9B8B-9AA586C1F08C}"/>
              </a:ext>
            </a:extLst>
          </p:cNvPr>
          <p:cNvSpPr txBox="1"/>
          <p:nvPr/>
        </p:nvSpPr>
        <p:spPr>
          <a:xfrm>
            <a:off x="4656502" y="211256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18</a:t>
            </a:r>
            <a:endParaRPr lang="en-IN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768B82-3DAC-49C1-8A7E-6C7DACC1FB80}"/>
              </a:ext>
            </a:extLst>
          </p:cNvPr>
          <p:cNvSpPr txBox="1"/>
          <p:nvPr/>
        </p:nvSpPr>
        <p:spPr>
          <a:xfrm>
            <a:off x="4628631" y="122654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36</a:t>
            </a:r>
            <a:endParaRPr lang="en-IN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8F985E-603D-46BD-BD58-DD6291DBC845}"/>
              </a:ext>
            </a:extLst>
          </p:cNvPr>
          <p:cNvSpPr txBox="1"/>
          <p:nvPr/>
        </p:nvSpPr>
        <p:spPr>
          <a:xfrm>
            <a:off x="4330768" y="2112568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0.5</a:t>
            </a:r>
            <a:endParaRPr lang="en-IN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1891FF-B2B2-4DF0-8F6F-2EC1EBF22D79}"/>
              </a:ext>
            </a:extLst>
          </p:cNvPr>
          <p:cNvSpPr txBox="1"/>
          <p:nvPr/>
        </p:nvSpPr>
        <p:spPr>
          <a:xfrm>
            <a:off x="4331507" y="122654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1.0</a:t>
            </a:r>
            <a:endParaRPr lang="en-IN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883479-5A2D-4CA3-8302-2EC18F28F89F}"/>
              </a:ext>
            </a:extLst>
          </p:cNvPr>
          <p:cNvCxnSpPr/>
          <p:nvPr/>
        </p:nvCxnSpPr>
        <p:spPr>
          <a:xfrm>
            <a:off x="5012092" y="2251067"/>
            <a:ext cx="219919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7F14F3-070F-44AC-9939-8A5660BDF95D}"/>
              </a:ext>
            </a:extLst>
          </p:cNvPr>
          <p:cNvCxnSpPr/>
          <p:nvPr/>
        </p:nvCxnSpPr>
        <p:spPr>
          <a:xfrm>
            <a:off x="5012092" y="1365042"/>
            <a:ext cx="219919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2EEA9AA-9485-4EA6-8F34-1EF8015D1AD0}"/>
              </a:ext>
            </a:extLst>
          </p:cNvPr>
          <p:cNvSpPr txBox="1"/>
          <p:nvPr/>
        </p:nvSpPr>
        <p:spPr>
          <a:xfrm>
            <a:off x="5726712" y="3416214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</a:t>
            </a:r>
            <a:endParaRPr lang="en-IN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A1D71E-2520-47E9-A00B-E0162A71EA1A}"/>
              </a:ext>
            </a:extLst>
          </p:cNvPr>
          <p:cNvSpPr txBox="1"/>
          <p:nvPr/>
        </p:nvSpPr>
        <p:spPr>
          <a:xfrm>
            <a:off x="5923672" y="3416812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</a:t>
            </a:r>
            <a:endParaRPr lang="en-IN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554F1F-A271-461F-91D1-97CFCEADB30D}"/>
              </a:ext>
            </a:extLst>
          </p:cNvPr>
          <p:cNvSpPr txBox="1"/>
          <p:nvPr/>
        </p:nvSpPr>
        <p:spPr>
          <a:xfrm>
            <a:off x="6351786" y="3416214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</a:t>
            </a:r>
            <a:endParaRPr lang="en-IN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E0E975-2D49-418E-8957-0189708627CB}"/>
              </a:ext>
            </a:extLst>
          </p:cNvPr>
          <p:cNvSpPr txBox="1"/>
          <p:nvPr/>
        </p:nvSpPr>
        <p:spPr>
          <a:xfrm>
            <a:off x="7071060" y="3416214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</a:t>
            </a:r>
            <a:endParaRPr lang="en-IN" sz="12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333D764-3942-41F4-A6B5-52AA57A5010D}"/>
              </a:ext>
            </a:extLst>
          </p:cNvPr>
          <p:cNvCxnSpPr>
            <a:cxnSpLocks/>
          </p:cNvCxnSpPr>
          <p:nvPr/>
        </p:nvCxnSpPr>
        <p:spPr>
          <a:xfrm>
            <a:off x="8688708" y="3333374"/>
            <a:ext cx="3025113" cy="0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62ABC6A-B63E-40CE-A5CB-F76638450349}"/>
              </a:ext>
            </a:extLst>
          </p:cNvPr>
          <p:cNvCxnSpPr>
            <a:cxnSpLocks/>
          </p:cNvCxnSpPr>
          <p:nvPr/>
        </p:nvCxnSpPr>
        <p:spPr>
          <a:xfrm flipV="1">
            <a:off x="8841108" y="1153062"/>
            <a:ext cx="0" cy="2332712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9640671-F764-4873-87E5-0489CB699066}"/>
              </a:ext>
            </a:extLst>
          </p:cNvPr>
          <p:cNvSpPr/>
          <p:nvPr/>
        </p:nvSpPr>
        <p:spPr>
          <a:xfrm>
            <a:off x="9084083" y="2212520"/>
            <a:ext cx="139671" cy="112085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AFB312-4FA8-4E8E-8102-4B4E342AE4C3}"/>
              </a:ext>
            </a:extLst>
          </p:cNvPr>
          <p:cNvSpPr/>
          <p:nvPr/>
        </p:nvSpPr>
        <p:spPr>
          <a:xfrm>
            <a:off x="11248416" y="2212520"/>
            <a:ext cx="139671" cy="112085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BE8652-834A-41F9-8179-B68455CFC398}"/>
              </a:ext>
            </a:extLst>
          </p:cNvPr>
          <p:cNvSpPr txBox="1"/>
          <p:nvPr/>
        </p:nvSpPr>
        <p:spPr>
          <a:xfrm>
            <a:off x="8860339" y="3393517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0 - 49</a:t>
            </a:r>
            <a:endParaRPr lang="en-IN" sz="11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526EDE-2EFB-496E-B4C4-CE6AAA8CCECF}"/>
              </a:ext>
            </a:extLst>
          </p:cNvPr>
          <p:cNvSpPr txBox="1"/>
          <p:nvPr/>
        </p:nvSpPr>
        <p:spPr>
          <a:xfrm>
            <a:off x="10956866" y="3385123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200 - 255</a:t>
            </a:r>
            <a:endParaRPr lang="en-IN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2E9E58-C751-41AF-A21D-C2DCFCD12EE3}"/>
              </a:ext>
            </a:extLst>
          </p:cNvPr>
          <p:cNvSpPr txBox="1"/>
          <p:nvPr/>
        </p:nvSpPr>
        <p:spPr>
          <a:xfrm>
            <a:off x="8375558" y="207402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18</a:t>
            </a:r>
            <a:endParaRPr lang="en-IN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FA3710-5D0A-44ED-B787-0B2996186DD3}"/>
              </a:ext>
            </a:extLst>
          </p:cNvPr>
          <p:cNvSpPr txBox="1"/>
          <p:nvPr/>
        </p:nvSpPr>
        <p:spPr>
          <a:xfrm>
            <a:off x="8347687" y="118799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36</a:t>
            </a:r>
            <a:endParaRPr lang="en-IN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15D439-C6CC-4D4F-9B01-1952EA65BAB4}"/>
              </a:ext>
            </a:extLst>
          </p:cNvPr>
          <p:cNvSpPr txBox="1"/>
          <p:nvPr/>
        </p:nvSpPr>
        <p:spPr>
          <a:xfrm>
            <a:off x="8049824" y="207402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0.5</a:t>
            </a:r>
            <a:endParaRPr lang="en-IN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99D32BB-C08F-4655-90DE-A533C9FB6D72}"/>
              </a:ext>
            </a:extLst>
          </p:cNvPr>
          <p:cNvSpPr txBox="1"/>
          <p:nvPr/>
        </p:nvSpPr>
        <p:spPr>
          <a:xfrm>
            <a:off x="8050563" y="118799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1.0</a:t>
            </a:r>
            <a:endParaRPr lang="en-IN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B25B10-F7DC-45A7-802D-DD2D25614507}"/>
              </a:ext>
            </a:extLst>
          </p:cNvPr>
          <p:cNvCxnSpPr/>
          <p:nvPr/>
        </p:nvCxnSpPr>
        <p:spPr>
          <a:xfrm>
            <a:off x="8731148" y="2212519"/>
            <a:ext cx="219919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A97BCF6-AFE2-4FF5-AAD7-A9CD9872C2BA}"/>
              </a:ext>
            </a:extLst>
          </p:cNvPr>
          <p:cNvCxnSpPr/>
          <p:nvPr/>
        </p:nvCxnSpPr>
        <p:spPr>
          <a:xfrm>
            <a:off x="8731148" y="1326494"/>
            <a:ext cx="219919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B6B24D2-7FCE-4B6A-9E4C-BD7270588095}"/>
              </a:ext>
            </a:extLst>
          </p:cNvPr>
          <p:cNvSpPr txBox="1"/>
          <p:nvPr/>
        </p:nvSpPr>
        <p:spPr>
          <a:xfrm>
            <a:off x="9293602" y="3397735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50 - 99</a:t>
            </a:r>
            <a:endParaRPr lang="en-IN" sz="11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381DCE8-650C-4CF4-BBF4-24EDAD903096}"/>
              </a:ext>
            </a:extLst>
          </p:cNvPr>
          <p:cNvSpPr txBox="1"/>
          <p:nvPr/>
        </p:nvSpPr>
        <p:spPr>
          <a:xfrm>
            <a:off x="9761793" y="3394556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100 - 149</a:t>
            </a:r>
            <a:endParaRPr lang="en-IN" sz="11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12DFC0-CC2D-44E2-83E5-D0FF1F23857A}"/>
              </a:ext>
            </a:extLst>
          </p:cNvPr>
          <p:cNvSpPr txBox="1"/>
          <p:nvPr/>
        </p:nvSpPr>
        <p:spPr>
          <a:xfrm>
            <a:off x="10367515" y="3393517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150 - 199</a:t>
            </a:r>
            <a:endParaRPr lang="en-IN" sz="1100" dirty="0"/>
          </a:p>
        </p:txBody>
      </p:sp>
      <p:graphicFrame>
        <p:nvGraphicFramePr>
          <p:cNvPr id="90" name="Table 90">
            <a:extLst>
              <a:ext uri="{FF2B5EF4-FFF2-40B4-BE49-F238E27FC236}">
                <a16:creationId xmlns:a16="http://schemas.microsoft.com/office/drawing/2014/main" id="{44567C05-C1D2-4045-A8B2-BA6E7EC13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91623"/>
              </p:ext>
            </p:extLst>
          </p:nvPr>
        </p:nvGraphicFramePr>
        <p:xfrm>
          <a:off x="9251692" y="4187647"/>
          <a:ext cx="257135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44">
                  <a:extLst>
                    <a:ext uri="{9D8B030D-6E8A-4147-A177-3AD203B41FA5}">
                      <a16:colId xmlns:a16="http://schemas.microsoft.com/office/drawing/2014/main" val="2402540581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394645205"/>
                    </a:ext>
                  </a:extLst>
                </a:gridCol>
                <a:gridCol w="845200">
                  <a:extLst>
                    <a:ext uri="{9D8B030D-6E8A-4147-A177-3AD203B41FA5}">
                      <a16:colId xmlns:a16="http://schemas.microsoft.com/office/drawing/2014/main" val="1670599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Codebook</a:t>
                      </a:r>
                      <a:endParaRPr lang="en-IN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Bin</a:t>
                      </a:r>
                      <a:endParaRPr lang="en-IN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Count</a:t>
                      </a:r>
                      <a:endParaRPr lang="en-IN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0 - 49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77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49 - 99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2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99 - 149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150 - 199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62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200 - 255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571601"/>
                  </a:ext>
                </a:extLst>
              </a:tr>
            </a:tbl>
          </a:graphicData>
        </a:graphic>
      </p:graphicFrame>
      <p:graphicFrame>
        <p:nvGraphicFramePr>
          <p:cNvPr id="91" name="Table 5">
            <a:extLst>
              <a:ext uri="{FF2B5EF4-FFF2-40B4-BE49-F238E27FC236}">
                <a16:creationId xmlns:a16="http://schemas.microsoft.com/office/drawing/2014/main" id="{37C929E0-63B6-419D-B8E3-D58F52DD8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642496"/>
              </p:ext>
            </p:extLst>
          </p:nvPr>
        </p:nvGraphicFramePr>
        <p:xfrm>
          <a:off x="1528022" y="4218127"/>
          <a:ext cx="2222502" cy="21945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70417">
                  <a:extLst>
                    <a:ext uri="{9D8B030D-6E8A-4147-A177-3AD203B41FA5}">
                      <a16:colId xmlns:a16="http://schemas.microsoft.com/office/drawing/2014/main" val="3295584302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2928619935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783383312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3181002299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1781521633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1789125603"/>
                    </a:ext>
                  </a:extLst>
                </a:gridCol>
              </a:tblGrid>
              <a:tr h="323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05424"/>
                  </a:ext>
                </a:extLst>
              </a:tr>
              <a:tr h="323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73284"/>
                  </a:ext>
                </a:extLst>
              </a:tr>
              <a:tr h="323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435993"/>
                  </a:ext>
                </a:extLst>
              </a:tr>
              <a:tr h="40758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709687"/>
                  </a:ext>
                </a:extLst>
              </a:tr>
              <a:tr h="40758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689371"/>
                  </a:ext>
                </a:extLst>
              </a:tr>
              <a:tr h="40758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43779"/>
                  </a:ext>
                </a:extLst>
              </a:tr>
            </a:tbl>
          </a:graphicData>
        </a:graphic>
      </p:graphicFrame>
      <p:graphicFrame>
        <p:nvGraphicFramePr>
          <p:cNvPr id="95" name="Table 5">
            <a:extLst>
              <a:ext uri="{FF2B5EF4-FFF2-40B4-BE49-F238E27FC236}">
                <a16:creationId xmlns:a16="http://schemas.microsoft.com/office/drawing/2014/main" id="{05A620DD-8A01-4C0C-85FA-5F203BFDB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417812"/>
              </p:ext>
            </p:extLst>
          </p:nvPr>
        </p:nvGraphicFramePr>
        <p:xfrm>
          <a:off x="5116518" y="4218127"/>
          <a:ext cx="2222502" cy="21945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70417">
                  <a:extLst>
                    <a:ext uri="{9D8B030D-6E8A-4147-A177-3AD203B41FA5}">
                      <a16:colId xmlns:a16="http://schemas.microsoft.com/office/drawing/2014/main" val="3295584302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2928619935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783383312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3181002299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1781521633"/>
                    </a:ext>
                  </a:extLst>
                </a:gridCol>
                <a:gridCol w="370417">
                  <a:extLst>
                    <a:ext uri="{9D8B030D-6E8A-4147-A177-3AD203B41FA5}">
                      <a16:colId xmlns:a16="http://schemas.microsoft.com/office/drawing/2014/main" val="1789125603"/>
                    </a:ext>
                  </a:extLst>
                </a:gridCol>
              </a:tblGrid>
              <a:tr h="2906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05424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73284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435993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709687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b="0" dirty="0"/>
                        <a:t>255</a:t>
                      </a:r>
                      <a:endParaRPr lang="en-IN" sz="900" b="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689371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255</a:t>
                      </a:r>
                      <a:endParaRPr lang="en-IN" sz="9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43779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C3294EC3-22E7-4DA6-A116-51471624A784}"/>
              </a:ext>
            </a:extLst>
          </p:cNvPr>
          <p:cNvSpPr txBox="1"/>
          <p:nvPr/>
        </p:nvSpPr>
        <p:spPr>
          <a:xfrm>
            <a:off x="7709744" y="5117192"/>
            <a:ext cx="1331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Number of unique Feature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81CFB1D8-C3A5-43FE-8CDF-92ECA118B6D4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8461883" y="4285473"/>
            <a:ext cx="745394" cy="918044"/>
          </a:xfrm>
          <a:prstGeom prst="curvedConnector2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24F0CE7-FDF0-4CFD-9C7B-D7DA270F9DFC}"/>
              </a:ext>
            </a:extLst>
          </p:cNvPr>
          <p:cNvSpPr txBox="1"/>
          <p:nvPr/>
        </p:nvSpPr>
        <p:spPr>
          <a:xfrm>
            <a:off x="2847901" y="6683457"/>
            <a:ext cx="702630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chemeClr val="tx1">
                    <a:lumMod val="65000"/>
                  </a:schemeClr>
                </a:solidFill>
              </a:rPr>
              <a:t>Credit: https://www.youtube.com/watch?v=bMcYkHSj7Qc&amp;list=PL1GQaVhO4f_jLxOokW7CS5kY_J1t1T17S&amp;index=67&amp;ab_channel=Cogneethi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79DC3-DA60-44BE-990F-8406C889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/>
      <p:bldP spid="69" grpId="0"/>
      <p:bldP spid="74" grpId="0"/>
      <p:bldP spid="75" grpId="0"/>
      <p:bldP spid="76" grpId="0"/>
      <p:bldP spid="77" grpId="0"/>
      <p:bldP spid="85" grpId="0"/>
      <p:bldP spid="87" grpId="0"/>
      <p:bldP spid="89" grpId="0"/>
      <p:bldP spid="1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EC6B43-EB93-4B40-8ED4-E0191D472BB9}"/>
              </a:ext>
            </a:extLst>
          </p:cNvPr>
          <p:cNvSpPr txBox="1"/>
          <p:nvPr/>
        </p:nvSpPr>
        <p:spPr>
          <a:xfrm>
            <a:off x="3047163" y="0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Alternative of Warping ? - 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Pyramid Pooling</a:t>
            </a: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2EB98-6F33-4955-BBFD-60C49B99CD6E}"/>
              </a:ext>
            </a:extLst>
          </p:cNvPr>
          <p:cNvSpPr txBox="1"/>
          <p:nvPr/>
        </p:nvSpPr>
        <p:spPr>
          <a:xfrm>
            <a:off x="4432300" y="595884"/>
            <a:ext cx="3327400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Histogram of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102AD-25A1-470E-BD3E-A683AA316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5" r="-1"/>
          <a:stretch/>
        </p:blipFill>
        <p:spPr>
          <a:xfrm>
            <a:off x="987266" y="1668477"/>
            <a:ext cx="2823633" cy="1880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B4F58-7F73-4B3E-9DF3-36DF06BE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1669016"/>
            <a:ext cx="2823633" cy="1880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C0E77A-160B-4C2D-B258-24FEEC22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66" y="3810866"/>
            <a:ext cx="2823633" cy="195013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0FBD0C-D22B-4C23-9786-26FBD9D8A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0" y="3811403"/>
            <a:ext cx="2823633" cy="195013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D9EDEB-62DA-48D2-810D-60AE0AB77FD8}"/>
              </a:ext>
            </a:extLst>
          </p:cNvPr>
          <p:cNvSpPr txBox="1"/>
          <p:nvPr/>
        </p:nvSpPr>
        <p:spPr>
          <a:xfrm>
            <a:off x="3965146" y="2513340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≠</a:t>
            </a:r>
            <a:endParaRPr lang="en-IN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44F93-E21D-45FA-9308-5B4EFF01C170}"/>
              </a:ext>
            </a:extLst>
          </p:cNvPr>
          <p:cNvSpPr txBox="1"/>
          <p:nvPr/>
        </p:nvSpPr>
        <p:spPr>
          <a:xfrm>
            <a:off x="3965146" y="4548459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≈</a:t>
            </a:r>
            <a:endParaRPr lang="en-IN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CBAD8-943D-4ACE-9047-BADF47BAEFF1}"/>
              </a:ext>
            </a:extLst>
          </p:cNvPr>
          <p:cNvSpPr txBox="1"/>
          <p:nvPr/>
        </p:nvSpPr>
        <p:spPr>
          <a:xfrm>
            <a:off x="2152315" y="1303770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Cat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D8F74E-B94A-48F9-8D40-3AF0F0EE694C}"/>
              </a:ext>
            </a:extLst>
          </p:cNvPr>
          <p:cNvSpPr txBox="1"/>
          <p:nvPr/>
        </p:nvSpPr>
        <p:spPr>
          <a:xfrm>
            <a:off x="5597349" y="130377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Dog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389B4-FE50-4445-B85D-5D40688C38BE}"/>
              </a:ext>
            </a:extLst>
          </p:cNvPr>
          <p:cNvSpPr txBox="1"/>
          <p:nvPr/>
        </p:nvSpPr>
        <p:spPr>
          <a:xfrm>
            <a:off x="2086790" y="576100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HOI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97A26-F888-42E3-B2ED-2A7B1A4737FE}"/>
              </a:ext>
            </a:extLst>
          </p:cNvPr>
          <p:cNvSpPr txBox="1"/>
          <p:nvPr/>
        </p:nvSpPr>
        <p:spPr>
          <a:xfrm>
            <a:off x="5606967" y="576100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HOI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graphicFrame>
        <p:nvGraphicFramePr>
          <p:cNvPr id="25" name="Table 90">
            <a:extLst>
              <a:ext uri="{FF2B5EF4-FFF2-40B4-BE49-F238E27FC236}">
                <a16:creationId xmlns:a16="http://schemas.microsoft.com/office/drawing/2014/main" id="{55463C49-1E25-4153-9BDD-8255EADB2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91483"/>
              </p:ext>
            </p:extLst>
          </p:nvPr>
        </p:nvGraphicFramePr>
        <p:xfrm>
          <a:off x="9301648" y="1086575"/>
          <a:ext cx="257135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44">
                  <a:extLst>
                    <a:ext uri="{9D8B030D-6E8A-4147-A177-3AD203B41FA5}">
                      <a16:colId xmlns:a16="http://schemas.microsoft.com/office/drawing/2014/main" val="2402540581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394645205"/>
                    </a:ext>
                  </a:extLst>
                </a:gridCol>
                <a:gridCol w="845200">
                  <a:extLst>
                    <a:ext uri="{9D8B030D-6E8A-4147-A177-3AD203B41FA5}">
                      <a16:colId xmlns:a16="http://schemas.microsoft.com/office/drawing/2014/main" val="1670599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Codebook</a:t>
                      </a:r>
                      <a:endParaRPr lang="en-IN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Bin</a:t>
                      </a:r>
                      <a:endParaRPr lang="en-IN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Count</a:t>
                      </a:r>
                      <a:endParaRPr lang="en-IN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0 - 49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77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49 - 99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2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99 - 149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150 - 199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62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200 - 255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57160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A940716-7686-4F15-AFE9-F4D5FF5109A5}"/>
              </a:ext>
            </a:extLst>
          </p:cNvPr>
          <p:cNvSpPr txBox="1"/>
          <p:nvPr/>
        </p:nvSpPr>
        <p:spPr>
          <a:xfrm>
            <a:off x="7759700" y="2016120"/>
            <a:ext cx="1331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Number of unique Feature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CFE3D4A-A5B6-49DB-9099-EF2C65AB4BE2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8511839" y="1184401"/>
            <a:ext cx="745394" cy="918044"/>
          </a:xfrm>
          <a:prstGeom prst="curvedConnector2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90">
            <a:extLst>
              <a:ext uri="{FF2B5EF4-FFF2-40B4-BE49-F238E27FC236}">
                <a16:creationId xmlns:a16="http://schemas.microsoft.com/office/drawing/2014/main" id="{BBC7608F-9D27-48D7-B327-D597C7622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13285"/>
              </p:ext>
            </p:extLst>
          </p:nvPr>
        </p:nvGraphicFramePr>
        <p:xfrm>
          <a:off x="9343558" y="4057009"/>
          <a:ext cx="257135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44">
                  <a:extLst>
                    <a:ext uri="{9D8B030D-6E8A-4147-A177-3AD203B41FA5}">
                      <a16:colId xmlns:a16="http://schemas.microsoft.com/office/drawing/2014/main" val="2402540581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394645205"/>
                    </a:ext>
                  </a:extLst>
                </a:gridCol>
                <a:gridCol w="845200">
                  <a:extLst>
                    <a:ext uri="{9D8B030D-6E8A-4147-A177-3AD203B41FA5}">
                      <a16:colId xmlns:a16="http://schemas.microsoft.com/office/drawing/2014/main" val="1670599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Codebook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Bin</a:t>
                      </a:r>
                      <a:endParaRPr lang="en-IN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Count</a:t>
                      </a:r>
                      <a:endParaRPr lang="en-IN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3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77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2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2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62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57160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3D41344-9AC6-4401-A764-E19940534171}"/>
              </a:ext>
            </a:extLst>
          </p:cNvPr>
          <p:cNvSpPr txBox="1"/>
          <p:nvPr/>
        </p:nvSpPr>
        <p:spPr>
          <a:xfrm>
            <a:off x="7730886" y="5049181"/>
            <a:ext cx="1331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Use SIFT of HOG ?</a:t>
            </a:r>
            <a:endParaRPr lang="en-IN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C456279-71C2-44E8-A25E-C8711146E4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53749" y="4154835"/>
            <a:ext cx="745394" cy="918044"/>
          </a:xfrm>
          <a:prstGeom prst="curvedConnector2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ECA3C7-BB47-45A0-AE1E-282850CD0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3238</TotalTime>
  <Words>3617</Words>
  <Application>Microsoft Office PowerPoint</Application>
  <PresentationFormat>Widescreen</PresentationFormat>
  <Paragraphs>1169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Adarsh</dc:creator>
  <cp:lastModifiedBy>Aditya Adarsh</cp:lastModifiedBy>
  <cp:revision>148</cp:revision>
  <dcterms:created xsi:type="dcterms:W3CDTF">2020-10-01T03:55:32Z</dcterms:created>
  <dcterms:modified xsi:type="dcterms:W3CDTF">2023-04-15T17:12:13Z</dcterms:modified>
</cp:coreProperties>
</file>